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7" r:id="rId3"/>
    <p:sldId id="267" r:id="rId4"/>
    <p:sldId id="260" r:id="rId5"/>
    <p:sldId id="268" r:id="rId6"/>
    <p:sldId id="269" r:id="rId7"/>
    <p:sldId id="261" r:id="rId8"/>
    <p:sldId id="259" r:id="rId9"/>
    <p:sldId id="264" r:id="rId10"/>
    <p:sldId id="275" r:id="rId11"/>
    <p:sldId id="265" r:id="rId12"/>
    <p:sldId id="284" r:id="rId13"/>
    <p:sldId id="27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5F7F8"/>
    <a:srgbClr val="4C4D4F"/>
    <a:srgbClr val="1741AE"/>
    <a:srgbClr val="1785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395"/>
    <p:restoredTop sz="94715"/>
  </p:normalViewPr>
  <p:slideViewPr>
    <p:cSldViewPr snapToGrid="0">
      <p:cViewPr>
        <p:scale>
          <a:sx n="52" d="100"/>
          <a:sy n="52" d="100"/>
        </p:scale>
        <p:origin x="-672" y="1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9DD86-A2F9-6CA6-B31E-76669557CE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756845-C7A2-8B8A-7994-BB64D9A4C1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405651-0257-E247-BD5C-DDD30F124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320DA-04D1-DC46-AB0D-59B5A8D788B3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4F86BF-88FB-D269-21BE-EBCEB1B71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3712B5-40AA-9CEB-87F2-6CF4B54DF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A850A-81E0-134C-87E4-09AC03575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532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1EED0-086E-5DBB-DF8F-910C71F15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86BEA9-6387-BA0B-3E37-A84BABEF63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113B4D-4E4E-C7F5-FAD8-2BC2128D0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320DA-04D1-DC46-AB0D-59B5A8D788B3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64C187-177A-4152-C1AC-A56E5D9E9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D67464-8819-BE53-73A4-3FC91C3B8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A850A-81E0-134C-87E4-09AC03575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750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D01D54-30C8-C2EA-9C40-AEAEFD1BA0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2AA6D3-C11D-5362-05C1-952E95C29F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3CBE52-714F-B97C-15AD-DAF3BE722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320DA-04D1-DC46-AB0D-59B5A8D788B3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698581-7CAD-F203-F529-6361F8D21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281BFB-45DC-867D-FBC5-B2118DC7E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A850A-81E0-134C-87E4-09AC03575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647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DDB9E-729E-F86C-A5D3-9E96FC986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95AFF0-F958-64BD-83E3-CE061AA35F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1410AE-5E92-8780-65D3-2F412ADBB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320DA-04D1-DC46-AB0D-59B5A8D788B3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5B5A6F-EB2D-3C63-BD3C-7B87CEBCF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6A0B1-2251-766B-8CFB-62DD74904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A850A-81E0-134C-87E4-09AC03575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464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A7455-F426-9491-0DAF-76EA76270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05AF23-0E16-ED80-EC87-B53C9F6827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CD6367-7339-24BA-CEC6-AE1DBAC42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320DA-04D1-DC46-AB0D-59B5A8D788B3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1B795F-9BAB-D472-65BF-E7F2CEAF9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65439D-603E-570C-1638-795824A04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A850A-81E0-134C-87E4-09AC03575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313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87904-1448-B352-CDA7-A0BE5CEF5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6F7042-E047-5FE6-A91C-BB34C481B3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49E44E-9EC2-2F9A-0A1C-436A97B0D0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ACBC7-229F-E3F9-F84D-42473308D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320DA-04D1-DC46-AB0D-59B5A8D788B3}" type="datetimeFigureOut">
              <a:rPr lang="en-US" smtClean="0"/>
              <a:t>8/14/26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98FCAB-6D6F-6F36-10C3-08043D726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6D8E52-B3E1-AF34-9962-4FBCA76CB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A850A-81E0-134C-87E4-09AC03575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137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E7778-4C3A-A45F-E68B-61FBA0450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4C9D93-E134-2905-739E-341529B5D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AF793E-414A-A369-370C-2274A56EAA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58930F-C0D2-C14F-86CB-10335B9ACA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61DD69-282A-581B-A94E-7E800A78BD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3FBF64-FFB8-91F5-9726-4EA4B78DC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320DA-04D1-DC46-AB0D-59B5A8D788B3}" type="datetimeFigureOut">
              <a:rPr lang="en-US" smtClean="0"/>
              <a:t>8/14/26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96A000-5070-6081-F122-128D64433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4834A4-F18D-DB2D-C304-DD0938467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A850A-81E0-134C-87E4-09AC03575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160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37C8D-F714-B45E-E523-B2E037287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4E9F46-E0BF-8DF2-59F9-ED41B7D37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320DA-04D1-DC46-AB0D-59B5A8D788B3}" type="datetimeFigureOut">
              <a:rPr lang="en-US" smtClean="0"/>
              <a:t>8/14/26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6CFBC5-ED5A-0B2A-DACF-4237F5420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B152DA-B531-D79C-3697-F98697F85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A850A-81E0-134C-87E4-09AC03575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229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FF35B2-1B5B-B255-BA88-7D47BA389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320DA-04D1-DC46-AB0D-59B5A8D788B3}" type="datetimeFigureOut">
              <a:rPr lang="en-US" smtClean="0"/>
              <a:t>8/14/26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936FEE-7125-BE71-0CAE-07A72C98F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ECEE8E-6C28-561B-F9FD-CDBF807A1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A850A-81E0-134C-87E4-09AC03575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534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B45E7-3E63-F778-06D9-274C6B7F2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57A72-4052-D928-414E-119EE72261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AAE10A-011F-437A-1579-ACDC037DEC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077704-DCF7-E4D0-7A70-4CB91BE77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320DA-04D1-DC46-AB0D-59B5A8D788B3}" type="datetimeFigureOut">
              <a:rPr lang="en-US" smtClean="0"/>
              <a:t>8/14/26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4C102D-E3F5-A0E6-1997-EFCF2F8A0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9B2075-930D-42E3-0F32-C9AA576C1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A850A-81E0-134C-87E4-09AC03575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594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E5554-0D7F-528F-1874-5795BD09B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AE8A92-7C14-68A9-45AB-2D954A7A68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A19554-B974-B94B-66DE-BA2681EA05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994009-DCD2-C0B1-AA69-443CCAC2C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320DA-04D1-DC46-AB0D-59B5A8D788B3}" type="datetimeFigureOut">
              <a:rPr lang="en-US" smtClean="0"/>
              <a:t>8/14/26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232246-B68B-A7EF-FA9A-F22C3CB50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7DC5D3-EDE2-49F7-F617-5B2B59890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A850A-81E0-134C-87E4-09AC03575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035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367227-40A9-B144-C79A-F5EE33C08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13FB45-3F21-2279-3251-7CD2D658AF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A1DEBC-277C-84FE-2DA4-FF4287DB7A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320DA-04D1-DC46-AB0D-59B5A8D788B3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113514-7995-28E9-B10A-E7638D766F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11A826-459B-8F7C-C97A-F998BA013C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A850A-81E0-134C-87E4-09AC03575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486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A77CAB-7131-9ADE-DE9E-ABDAF1C5C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F5E721A-F9E7-052F-CD57-F7A3F9CBA3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913AEBC-4CA5-9457-A720-6DDAC167510A}"/>
              </a:ext>
            </a:extLst>
          </p:cNvPr>
          <p:cNvSpPr txBox="1"/>
          <p:nvPr/>
        </p:nvSpPr>
        <p:spPr>
          <a:xfrm>
            <a:off x="1885950" y="3075057"/>
            <a:ext cx="8420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000" b="1" dirty="0">
                <a:solidFill>
                  <a:srgbClr val="4C4D4F"/>
                </a:solidFill>
                <a:latin typeface="Yekan Bakh" pitchFamily="2" charset="-78"/>
                <a:cs typeface="Yekan Bakh" pitchFamily="2" charset="-78"/>
              </a:rPr>
              <a:t>فصل اول: اطلاعات پایه</a:t>
            </a:r>
            <a:endParaRPr lang="en-US" sz="4000" b="1" dirty="0">
              <a:solidFill>
                <a:srgbClr val="4C4D4F"/>
              </a:solidFill>
              <a:latin typeface="Yekan Bakh" pitchFamily="2" charset="-78"/>
              <a:cs typeface="Yekan Bakh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855044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C66EF7-2E34-6AAE-3D90-B2D965E0C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74C729A-5659-CDB2-24C2-71A8590602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8836247"/>
              </p:ext>
            </p:extLst>
          </p:nvPr>
        </p:nvGraphicFramePr>
        <p:xfrm>
          <a:off x="466359" y="2280422"/>
          <a:ext cx="11259280" cy="27089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622714">
                  <a:extLst>
                    <a:ext uri="{9D8B030D-6E8A-4147-A177-3AD203B41FA5}">
                      <a16:colId xmlns:a16="http://schemas.microsoft.com/office/drawing/2014/main" val="2042637008"/>
                    </a:ext>
                  </a:extLst>
                </a:gridCol>
                <a:gridCol w="4671051">
                  <a:extLst>
                    <a:ext uri="{9D8B030D-6E8A-4147-A177-3AD203B41FA5}">
                      <a16:colId xmlns:a16="http://schemas.microsoft.com/office/drawing/2014/main" val="2477194973"/>
                    </a:ext>
                  </a:extLst>
                </a:gridCol>
                <a:gridCol w="965515">
                  <a:extLst>
                    <a:ext uri="{9D8B030D-6E8A-4147-A177-3AD203B41FA5}">
                      <a16:colId xmlns:a16="http://schemas.microsoft.com/office/drawing/2014/main" val="1513948375"/>
                    </a:ext>
                  </a:extLst>
                </a:gridCol>
              </a:tblGrid>
              <a:tr h="986823">
                <a:tc gridSpan="2"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fa-IR" sz="2400" b="1" kern="1200" dirty="0">
                        <a:solidFill>
                          <a:srgbClr val="1741AE"/>
                        </a:solidFill>
                        <a:latin typeface="Yekan Bakh" pitchFamily="2" charset="-78"/>
                        <a:ea typeface="MS Gothic" panose="020B0609070205080204" pitchFamily="49" charset="-128"/>
                        <a:cs typeface="Yekan Bakh" pitchFamily="2" charset="-78"/>
                      </a:endParaRPr>
                    </a:p>
                    <a:p>
                      <a:pPr marL="0" algn="ctr" defTabSz="914400" rtl="1" eaLnBrk="1" latinLnBrk="0" hangingPunct="1"/>
                      <a:r>
                        <a:rPr lang="fa-IR" sz="2400" b="1" kern="1200" dirty="0" err="1">
                          <a:solidFill>
                            <a:srgbClr val="1741AE"/>
                          </a:solidFill>
                          <a:latin typeface="Yekan Bakh" pitchFamily="2" charset="-78"/>
                          <a:ea typeface="MS Gothic" panose="020B0609070205080204" pitchFamily="49" charset="-128"/>
                          <a:cs typeface="Yekan Bakh" pitchFamily="2" charset="-78"/>
                        </a:rPr>
                        <a:t>اعتبارسنجی</a:t>
                      </a:r>
                      <a:r>
                        <a:rPr lang="fa-IR" sz="2400" b="1" kern="1200" dirty="0">
                          <a:solidFill>
                            <a:srgbClr val="1741AE"/>
                          </a:solidFill>
                          <a:latin typeface="Yekan Bakh" pitchFamily="2" charset="-78"/>
                          <a:ea typeface="MS Gothic" panose="020B0609070205080204" pitchFamily="49" charset="-128"/>
                          <a:cs typeface="Yekan Bakh" pitchFamily="2" charset="-78"/>
                        </a:rPr>
                        <a:t> تیم</a:t>
                      </a:r>
                    </a:p>
                    <a:p>
                      <a:pPr marL="0" algn="ctr" defTabSz="914400" rtl="1" eaLnBrk="1" latinLnBrk="0" hangingPunct="1"/>
                      <a:endParaRPr lang="en-US" sz="2400" b="1" kern="1200" dirty="0">
                        <a:solidFill>
                          <a:srgbClr val="1741AE"/>
                        </a:solidFill>
                        <a:latin typeface="Yekan Bakh" pitchFamily="2" charset="-78"/>
                        <a:ea typeface="MS Gothic" panose="020B0609070205080204" pitchFamily="49" charset="-128"/>
                        <a:cs typeface="Yekan Bakh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fa-IR" sz="2400" b="1" kern="1200" dirty="0">
                        <a:solidFill>
                          <a:srgbClr val="1741AE"/>
                        </a:solidFill>
                        <a:latin typeface="Yekan Bakh" pitchFamily="2" charset="-78"/>
                        <a:ea typeface="MS Gothic" panose="020B0609070205080204" pitchFamily="49" charset="-128"/>
                        <a:cs typeface="Yekan Bakh" pitchFamily="2" charset="-78"/>
                      </a:endParaRPr>
                    </a:p>
                    <a:p>
                      <a:pPr marL="0" algn="ctr" defTabSz="914400" rtl="1" eaLnBrk="1" latinLnBrk="0" hangingPunct="1"/>
                      <a:r>
                        <a:rPr lang="fa-IR" sz="2400" b="1" kern="1200" dirty="0">
                          <a:solidFill>
                            <a:srgbClr val="1741AE"/>
                          </a:solidFill>
                          <a:latin typeface="Yekan Bakh" pitchFamily="2" charset="-78"/>
                          <a:ea typeface="MS Gothic" panose="020B0609070205080204" pitchFamily="49" charset="-128"/>
                          <a:cs typeface="Yekan Bakh" pitchFamily="2" charset="-78"/>
                        </a:rPr>
                        <a:t>شماره</a:t>
                      </a:r>
                      <a:endParaRPr lang="en-US" sz="2400" b="1" kern="1200" dirty="0">
                        <a:solidFill>
                          <a:srgbClr val="1741AE"/>
                        </a:solidFill>
                        <a:latin typeface="Yekan Bakh" pitchFamily="2" charset="-78"/>
                        <a:ea typeface="MS Gothic" panose="020B0609070205080204" pitchFamily="49" charset="-128"/>
                        <a:cs typeface="Yekan Bakh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5246573"/>
                  </a:ext>
                </a:extLst>
              </a:tr>
              <a:tr h="303638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en-US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استارتاپ</a:t>
                      </a:r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شما چند عضو اصلی دارد؟</a:t>
                      </a:r>
                      <a:endParaRPr lang="en-US" sz="1400" b="1" kern="1200" dirty="0">
                        <a:solidFill>
                          <a:schemeClr val="tx1"/>
                        </a:solidFill>
                        <a:latin typeface="Yekan Bakh" pitchFamily="2" charset="-78"/>
                        <a:ea typeface="+mn-ea"/>
                        <a:cs typeface="Yekan Bakh" pitchFamily="2" charset="-78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b="1" dirty="0">
                          <a:latin typeface="Yekan Bakh" pitchFamily="2" charset="-78"/>
                          <a:cs typeface="Yekan Bakh" pitchFamily="2" charset="-78"/>
                        </a:rPr>
                        <a:t>۱</a:t>
                      </a:r>
                      <a:endParaRPr lang="en-US" b="1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605710"/>
                  </a:ext>
                </a:extLst>
              </a:tr>
              <a:tr h="319452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en-US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آیا اعضای تیم تمام وقت برای </a:t>
                      </a:r>
                      <a:r>
                        <a:rPr lang="fa-IR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استارتاپ</a:t>
                      </a:r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شما فعالیت </a:t>
                      </a:r>
                      <a:r>
                        <a:rPr lang="fa-IR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می‌کنند</a:t>
                      </a:r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؟</a:t>
                      </a:r>
                      <a:endParaRPr lang="en-US" sz="1400" b="1" kern="1200" dirty="0">
                        <a:solidFill>
                          <a:schemeClr val="tx1"/>
                        </a:solidFill>
                        <a:latin typeface="Yekan Bakh" pitchFamily="2" charset="-78"/>
                        <a:ea typeface="+mn-ea"/>
                        <a:cs typeface="Yekan Bakh" pitchFamily="2" charset="-78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b="1" dirty="0">
                          <a:latin typeface="Yekan Bakh" pitchFamily="2" charset="-78"/>
                          <a:cs typeface="Yekan Bakh" pitchFamily="2" charset="-78"/>
                        </a:rPr>
                        <a:t>۲</a:t>
                      </a:r>
                      <a:endParaRPr lang="en-US" b="1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331619"/>
                  </a:ext>
                </a:extLst>
              </a:tr>
              <a:tr h="319452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en-US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آیا </a:t>
                      </a:r>
                      <a:r>
                        <a:rPr lang="fa-IR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بنیان‌گذاران</a:t>
                      </a:r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قبلا شرکت دیگری </a:t>
                      </a:r>
                      <a:r>
                        <a:rPr lang="fa-IR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داشته‌اند</a:t>
                      </a:r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؟</a:t>
                      </a:r>
                      <a:endParaRPr lang="en-US" sz="1400" b="1" kern="1200" dirty="0">
                        <a:solidFill>
                          <a:schemeClr val="tx1"/>
                        </a:solidFill>
                        <a:latin typeface="Yekan Bakh" pitchFamily="2" charset="-78"/>
                        <a:ea typeface="+mn-ea"/>
                        <a:cs typeface="Yekan Bakh" pitchFamily="2" charset="-78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b="1" dirty="0">
                          <a:latin typeface="Yekan Bakh" pitchFamily="2" charset="-78"/>
                          <a:cs typeface="Yekan Bakh" pitchFamily="2" charset="-78"/>
                        </a:rPr>
                        <a:t>۳</a:t>
                      </a:r>
                      <a:endParaRPr lang="en-US" b="1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9288294"/>
                  </a:ext>
                </a:extLst>
              </a:tr>
              <a:tr h="319452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en-US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مهم‌ترین</a:t>
                      </a:r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نقطه قوت تیم چیست؟</a:t>
                      </a:r>
                      <a:endParaRPr lang="en-US" sz="1400" b="1" kern="1200" dirty="0">
                        <a:solidFill>
                          <a:schemeClr val="tx1"/>
                        </a:solidFill>
                        <a:latin typeface="Yekan Bakh" pitchFamily="2" charset="-78"/>
                        <a:ea typeface="+mn-ea"/>
                        <a:cs typeface="Yekan Bakh" pitchFamily="2" charset="-78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b="1" dirty="0">
                          <a:latin typeface="Yekan Bakh" pitchFamily="2" charset="-78"/>
                          <a:cs typeface="Yekan Bakh" pitchFamily="2" charset="-78"/>
                        </a:rPr>
                        <a:t>۴</a:t>
                      </a:r>
                      <a:endParaRPr lang="en-US" b="1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154719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E559173E-8067-CE63-8BCF-1B902A4E771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7778"/>
          <a:stretch>
            <a:fillRect/>
          </a:stretch>
        </p:blipFill>
        <p:spPr>
          <a:xfrm>
            <a:off x="0" y="0"/>
            <a:ext cx="12192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220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02278E-8CC3-3D80-9247-A63350B72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84FE0C3-F7D4-8F66-5D28-66088C6556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3ED9157-281D-FC39-DF46-4CE6EEEC594D}"/>
              </a:ext>
            </a:extLst>
          </p:cNvPr>
          <p:cNvSpPr txBox="1"/>
          <p:nvPr/>
        </p:nvSpPr>
        <p:spPr>
          <a:xfrm>
            <a:off x="1885950" y="3075057"/>
            <a:ext cx="8420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000" b="1" dirty="0">
                <a:solidFill>
                  <a:srgbClr val="4C4D4F"/>
                </a:solidFill>
                <a:latin typeface="Yekan Bakh" pitchFamily="2" charset="-78"/>
                <a:cs typeface="Yekan Bakh" pitchFamily="2" charset="-78"/>
              </a:rPr>
              <a:t>فصل پنجم: غربالگری</a:t>
            </a:r>
            <a:endParaRPr lang="en-US" sz="4000" b="1" dirty="0">
              <a:solidFill>
                <a:srgbClr val="4C4D4F"/>
              </a:solidFill>
              <a:latin typeface="Yekan Bakh" pitchFamily="2" charset="-78"/>
              <a:cs typeface="Yekan Bakh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948857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6B3E4A-E257-954C-BA33-9193CCA32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D2AE678-52A7-5864-6D5F-F984547249C8}"/>
              </a:ext>
            </a:extLst>
          </p:cNvPr>
          <p:cNvGraphicFramePr>
            <a:graphicFrameLocks noGrp="1"/>
          </p:cNvGraphicFramePr>
          <p:nvPr/>
        </p:nvGraphicFramePr>
        <p:xfrm>
          <a:off x="466359" y="2280422"/>
          <a:ext cx="11259280" cy="31813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18805">
                  <a:extLst>
                    <a:ext uri="{9D8B030D-6E8A-4147-A177-3AD203B41FA5}">
                      <a16:colId xmlns:a16="http://schemas.microsoft.com/office/drawing/2014/main" val="2042637008"/>
                    </a:ext>
                  </a:extLst>
                </a:gridCol>
                <a:gridCol w="4774960">
                  <a:extLst>
                    <a:ext uri="{9D8B030D-6E8A-4147-A177-3AD203B41FA5}">
                      <a16:colId xmlns:a16="http://schemas.microsoft.com/office/drawing/2014/main" val="2477194973"/>
                    </a:ext>
                  </a:extLst>
                </a:gridCol>
                <a:gridCol w="965515">
                  <a:extLst>
                    <a:ext uri="{9D8B030D-6E8A-4147-A177-3AD203B41FA5}">
                      <a16:colId xmlns:a16="http://schemas.microsoft.com/office/drawing/2014/main" val="1513948375"/>
                    </a:ext>
                  </a:extLst>
                </a:gridCol>
              </a:tblGrid>
              <a:tr h="986823">
                <a:tc gridSpan="2"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fa-IR" sz="2400" b="1" kern="1200" dirty="0">
                        <a:solidFill>
                          <a:srgbClr val="1741AE"/>
                        </a:solidFill>
                        <a:latin typeface="Yekan Bakh" pitchFamily="2" charset="-78"/>
                        <a:ea typeface="MS Gothic" panose="020B0609070205080204" pitchFamily="49" charset="-128"/>
                        <a:cs typeface="Yekan Bakh" pitchFamily="2" charset="-78"/>
                      </a:endParaRPr>
                    </a:p>
                    <a:p>
                      <a:pPr marL="0" algn="ctr" defTabSz="914400" rtl="1" eaLnBrk="1" latinLnBrk="0" hangingPunct="1"/>
                      <a:r>
                        <a:rPr lang="fa-IR" sz="2400" b="1" kern="1200" dirty="0">
                          <a:solidFill>
                            <a:srgbClr val="1741AE"/>
                          </a:solidFill>
                          <a:latin typeface="Yekan Bakh" pitchFamily="2" charset="-78"/>
                          <a:ea typeface="MS Gothic" panose="020B0609070205080204" pitchFamily="49" charset="-128"/>
                          <a:cs typeface="Yekan Bakh" pitchFamily="2" charset="-78"/>
                        </a:rPr>
                        <a:t>معرفی جامع </a:t>
                      </a:r>
                      <a:r>
                        <a:rPr lang="fa-IR" sz="2400" b="1" kern="1200" dirty="0" err="1">
                          <a:solidFill>
                            <a:srgbClr val="1741AE"/>
                          </a:solidFill>
                          <a:latin typeface="Yekan Bakh" pitchFamily="2" charset="-78"/>
                          <a:ea typeface="MS Gothic" panose="020B0609070205080204" pitchFamily="49" charset="-128"/>
                          <a:cs typeface="Yekan Bakh" pitchFamily="2" charset="-78"/>
                        </a:rPr>
                        <a:t>استارتاپ</a:t>
                      </a:r>
                      <a:endParaRPr lang="fa-IR" sz="2400" b="1" kern="1200" dirty="0">
                        <a:solidFill>
                          <a:srgbClr val="1741AE"/>
                        </a:solidFill>
                        <a:latin typeface="Yekan Bakh" pitchFamily="2" charset="-78"/>
                        <a:ea typeface="MS Gothic" panose="020B0609070205080204" pitchFamily="49" charset="-128"/>
                        <a:cs typeface="Yekan Bakh" pitchFamily="2" charset="-78"/>
                      </a:endParaRPr>
                    </a:p>
                    <a:p>
                      <a:pPr marL="0" algn="ctr" defTabSz="914400" rtl="1" eaLnBrk="1" latinLnBrk="0" hangingPunct="1"/>
                      <a:endParaRPr lang="en-US" sz="2400" b="1" kern="1200" dirty="0">
                        <a:solidFill>
                          <a:srgbClr val="1741AE"/>
                        </a:solidFill>
                        <a:latin typeface="Yekan Bakh" pitchFamily="2" charset="-78"/>
                        <a:ea typeface="MS Gothic" panose="020B0609070205080204" pitchFamily="49" charset="-128"/>
                        <a:cs typeface="Yekan Bakh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fa-IR" sz="2400" b="1" kern="1200" dirty="0">
                        <a:solidFill>
                          <a:srgbClr val="1741AE"/>
                        </a:solidFill>
                        <a:latin typeface="Yekan Bakh" pitchFamily="2" charset="-78"/>
                        <a:ea typeface="MS Gothic" panose="020B0609070205080204" pitchFamily="49" charset="-128"/>
                        <a:cs typeface="Yekan Bakh" pitchFamily="2" charset="-78"/>
                      </a:endParaRPr>
                    </a:p>
                    <a:p>
                      <a:pPr marL="0" algn="ctr" defTabSz="914400" rtl="1" eaLnBrk="1" latinLnBrk="0" hangingPunct="1"/>
                      <a:r>
                        <a:rPr lang="fa-IR" sz="2400" b="1" kern="1200" dirty="0">
                          <a:solidFill>
                            <a:srgbClr val="1741AE"/>
                          </a:solidFill>
                          <a:latin typeface="Yekan Bakh" pitchFamily="2" charset="-78"/>
                          <a:ea typeface="MS Gothic" panose="020B0609070205080204" pitchFamily="49" charset="-128"/>
                          <a:cs typeface="Yekan Bakh" pitchFamily="2" charset="-78"/>
                        </a:rPr>
                        <a:t>شماره</a:t>
                      </a:r>
                      <a:endParaRPr lang="en-US" sz="2400" b="1" kern="1200" dirty="0">
                        <a:solidFill>
                          <a:srgbClr val="1741AE"/>
                        </a:solidFill>
                        <a:latin typeface="Yekan Bakh" pitchFamily="2" charset="-78"/>
                        <a:ea typeface="MS Gothic" panose="020B0609070205080204" pitchFamily="49" charset="-128"/>
                        <a:cs typeface="Yekan Bakh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5246573"/>
                  </a:ext>
                </a:extLst>
              </a:tr>
              <a:tr h="303638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en-US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آیا فقط یک دلیل باشد که </a:t>
                      </a:r>
                      <a:r>
                        <a:rPr lang="fa-IR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صفاتک</a:t>
                      </a:r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و </a:t>
                      </a:r>
                      <a:r>
                        <a:rPr lang="fa-IR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هاب</a:t>
                      </a:r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اصفهان باید روی شما </a:t>
                      </a:r>
                      <a:r>
                        <a:rPr lang="fa-IR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سرمایه‌گذاری</a:t>
                      </a:r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کند، آن چیست؟</a:t>
                      </a:r>
                      <a:endParaRPr lang="en-US" sz="1400" b="1" kern="1200" dirty="0">
                        <a:solidFill>
                          <a:schemeClr val="tx1"/>
                        </a:solidFill>
                        <a:latin typeface="Yekan Bakh" pitchFamily="2" charset="-78"/>
                        <a:ea typeface="+mn-ea"/>
                        <a:cs typeface="Yekan Bakh" pitchFamily="2" charset="-78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b="1" dirty="0">
                          <a:latin typeface="Yekan Bakh" pitchFamily="2" charset="-78"/>
                          <a:cs typeface="Yekan Bakh" pitchFamily="2" charset="-78"/>
                        </a:rPr>
                        <a:t>۱</a:t>
                      </a:r>
                      <a:endParaRPr lang="en-US" b="1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605710"/>
                  </a:ext>
                </a:extLst>
              </a:tr>
              <a:tr h="319452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en-US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اگر نتوانید سرمایه مدنظر خود را دریافت کنید، در طی شش ماه آینده چه میشود؟</a:t>
                      </a:r>
                      <a:endParaRPr lang="en-US" sz="1400" b="1" kern="1200" dirty="0">
                        <a:solidFill>
                          <a:schemeClr val="tx1"/>
                        </a:solidFill>
                        <a:latin typeface="Yekan Bakh" pitchFamily="2" charset="-78"/>
                        <a:ea typeface="+mn-ea"/>
                        <a:cs typeface="Yekan Bakh" pitchFamily="2" charset="-78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b="1" dirty="0">
                          <a:latin typeface="Yekan Bakh" pitchFamily="2" charset="-78"/>
                          <a:cs typeface="Yekan Bakh" pitchFamily="2" charset="-78"/>
                        </a:rPr>
                        <a:t>۲</a:t>
                      </a:r>
                      <a:endParaRPr lang="en-US" b="1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331619"/>
                  </a:ext>
                </a:extLst>
              </a:tr>
              <a:tr h="319452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en-US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بزرگ‌ترین</a:t>
                      </a:r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ریسک در صنعت یا </a:t>
                      </a:r>
                      <a:r>
                        <a:rPr lang="fa-IR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کسب‌وکار</a:t>
                      </a:r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شما چیست؟</a:t>
                      </a:r>
                      <a:endParaRPr lang="en-US" sz="1400" b="1" kern="1200" dirty="0">
                        <a:solidFill>
                          <a:schemeClr val="tx1"/>
                        </a:solidFill>
                        <a:latin typeface="Yekan Bakh" pitchFamily="2" charset="-78"/>
                        <a:ea typeface="+mn-ea"/>
                        <a:cs typeface="Yekan Bakh" pitchFamily="2" charset="-78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b="1" dirty="0">
                          <a:latin typeface="Yekan Bakh" pitchFamily="2" charset="-78"/>
                          <a:cs typeface="Yekan Bakh" pitchFamily="2" charset="-78"/>
                        </a:rPr>
                        <a:t>۳</a:t>
                      </a:r>
                      <a:endParaRPr lang="en-US" b="1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9288294"/>
                  </a:ext>
                </a:extLst>
              </a:tr>
              <a:tr h="319452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en-US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مهم‌ترین</a:t>
                      </a:r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دستاورد </a:t>
                      </a:r>
                      <a:r>
                        <a:rPr lang="fa-IR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استارتاپ</a:t>
                      </a:r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شما تاکنون چیست؟</a:t>
                      </a:r>
                      <a:endParaRPr lang="en-US" sz="1400" b="1" kern="1200" dirty="0">
                        <a:solidFill>
                          <a:schemeClr val="tx1"/>
                        </a:solidFill>
                        <a:latin typeface="Yekan Bakh" pitchFamily="2" charset="-78"/>
                        <a:ea typeface="+mn-ea"/>
                        <a:cs typeface="Yekan Bakh" pitchFamily="2" charset="-78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b="1" dirty="0">
                          <a:latin typeface="Yekan Bakh" pitchFamily="2" charset="-78"/>
                          <a:cs typeface="Yekan Bakh" pitchFamily="2" charset="-78"/>
                        </a:rPr>
                        <a:t>۴</a:t>
                      </a:r>
                      <a:endParaRPr lang="en-US" b="1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154719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373EE076-7A29-486E-F2C8-BFB4CA97A4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7778"/>
          <a:stretch>
            <a:fillRect/>
          </a:stretch>
        </p:blipFill>
        <p:spPr>
          <a:xfrm>
            <a:off x="0" y="0"/>
            <a:ext cx="12192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9576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E709D-13B7-DEB3-6ED8-894729714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FD65596-7929-6370-77D4-EF6C2861A2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5F12A38-5730-A259-17C7-86880FD498D9}"/>
              </a:ext>
            </a:extLst>
          </p:cNvPr>
          <p:cNvSpPr txBox="1"/>
          <p:nvPr/>
        </p:nvSpPr>
        <p:spPr>
          <a:xfrm>
            <a:off x="1885950" y="3726224"/>
            <a:ext cx="8420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000" b="1" dirty="0">
                <a:solidFill>
                  <a:srgbClr val="4C4D4F"/>
                </a:solidFill>
                <a:latin typeface="Yekan Bakh" pitchFamily="2" charset="-78"/>
                <a:cs typeface="Yekan Bakh" pitchFamily="2" charset="-78"/>
              </a:rPr>
              <a:t>با آرزوی موفقیت برای تیم شما </a:t>
            </a:r>
            <a:r>
              <a:rPr lang="en-US" sz="4000" b="1" dirty="0">
                <a:solidFill>
                  <a:srgbClr val="4C4D4F"/>
                </a:solidFill>
                <a:latin typeface="Yekan Bakh" pitchFamily="2" charset="-78"/>
                <a:cs typeface="Yekan Bakh" pitchFamily="2" charset="-78"/>
              </a:rPr>
              <a:t>~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63C114-1154-6206-E76B-625AA5DFA6E8}"/>
              </a:ext>
            </a:extLst>
          </p:cNvPr>
          <p:cNvSpPr txBox="1"/>
          <p:nvPr/>
        </p:nvSpPr>
        <p:spPr>
          <a:xfrm>
            <a:off x="2763982" y="2451601"/>
            <a:ext cx="6670963" cy="10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1" eaLnBrk="1" latinLnBrk="0" hangingPunct="1">
              <a:lnSpc>
                <a:spcPct val="150000"/>
              </a:lnSpc>
            </a:pPr>
            <a:r>
              <a:rPr lang="fa-IR" sz="2250" b="1" dirty="0" err="1">
                <a:solidFill>
                  <a:srgbClr val="4C4D4F"/>
                </a:solidFill>
                <a:latin typeface="Yekan Bakh" pitchFamily="2" charset="-78"/>
                <a:cs typeface="Yekan Bakh" pitchFamily="2" charset="-78"/>
              </a:rPr>
              <a:t>لطفا</a:t>
            </a:r>
            <a:r>
              <a:rPr lang="fa-IR" sz="2250" b="1" dirty="0">
                <a:solidFill>
                  <a:srgbClr val="4C4D4F"/>
                </a:solidFill>
                <a:latin typeface="Yekan Bakh" pitchFamily="2" charset="-78"/>
                <a:cs typeface="Yekan Bakh" pitchFamily="2" charset="-78"/>
              </a:rPr>
              <a:t> پس از تکمیل فرم خود، آن را به </a:t>
            </a:r>
            <a:r>
              <a:rPr lang="fa-IR" sz="2250" b="1" dirty="0" err="1">
                <a:solidFill>
                  <a:srgbClr val="4C4D4F"/>
                </a:solidFill>
                <a:latin typeface="Yekan Bakh" pitchFamily="2" charset="-78"/>
                <a:cs typeface="Yekan Bakh" pitchFamily="2" charset="-78"/>
              </a:rPr>
              <a:t>آیدی</a:t>
            </a:r>
            <a:r>
              <a:rPr lang="fa-IR" sz="2250" b="1" dirty="0">
                <a:solidFill>
                  <a:srgbClr val="4C4D4F"/>
                </a:solidFill>
                <a:latin typeface="Yekan Bakh" pitchFamily="2" charset="-78"/>
                <a:cs typeface="Yekan Bakh" pitchFamily="2" charset="-78"/>
              </a:rPr>
              <a:t> </a:t>
            </a:r>
            <a:r>
              <a:rPr lang="fa-IR" sz="2250" b="1" dirty="0" err="1">
                <a:solidFill>
                  <a:srgbClr val="4C4D4F"/>
                </a:solidFill>
                <a:latin typeface="Yekan Bakh" pitchFamily="2" charset="-78"/>
                <a:cs typeface="Yekan Bakh" pitchFamily="2" charset="-78"/>
              </a:rPr>
              <a:t>هاب</a:t>
            </a:r>
            <a:r>
              <a:rPr lang="fa-IR" sz="2250" b="1" dirty="0">
                <a:solidFill>
                  <a:srgbClr val="4C4D4F"/>
                </a:solidFill>
                <a:latin typeface="Yekan Bakh" pitchFamily="2" charset="-78"/>
                <a:cs typeface="Yekan Bakh" pitchFamily="2" charset="-78"/>
              </a:rPr>
              <a:t> اصفهان به آدرس </a:t>
            </a:r>
            <a:r>
              <a:rPr lang="en-US" sz="2250" b="1" dirty="0">
                <a:solidFill>
                  <a:srgbClr val="4C4D4F"/>
                </a:solidFill>
                <a:latin typeface="Yekan Bakh" pitchFamily="2" charset="-78"/>
                <a:cs typeface="Yekan Bakh" pitchFamily="2" charset="-78"/>
              </a:rPr>
              <a:t>@HUB_Isfahan</a:t>
            </a:r>
            <a:r>
              <a:rPr lang="fa-IR" sz="2250" b="1" dirty="0">
                <a:solidFill>
                  <a:srgbClr val="4C4D4F"/>
                </a:solidFill>
                <a:latin typeface="Yekan Bakh" pitchFamily="2" charset="-78"/>
                <a:cs typeface="Yekan Bakh" pitchFamily="2" charset="-78"/>
              </a:rPr>
              <a:t> در </a:t>
            </a:r>
            <a:r>
              <a:rPr lang="fa-IR" sz="2250" b="1" dirty="0" err="1">
                <a:solidFill>
                  <a:srgbClr val="4C4D4F"/>
                </a:solidFill>
                <a:latin typeface="Yekan Bakh" pitchFamily="2" charset="-78"/>
                <a:cs typeface="Yekan Bakh" pitchFamily="2" charset="-78"/>
              </a:rPr>
              <a:t>اپلیکیشن</a:t>
            </a:r>
            <a:r>
              <a:rPr lang="fa-IR" sz="2250" b="1" dirty="0">
                <a:solidFill>
                  <a:srgbClr val="4C4D4F"/>
                </a:solidFill>
                <a:latin typeface="Yekan Bakh" pitchFamily="2" charset="-78"/>
                <a:cs typeface="Yekan Bakh" pitchFamily="2" charset="-78"/>
              </a:rPr>
              <a:t> بله ارسال کنید.</a:t>
            </a:r>
            <a:endParaRPr lang="en-US" sz="2250" b="1" dirty="0">
              <a:solidFill>
                <a:srgbClr val="4C4D4F"/>
              </a:solidFill>
              <a:latin typeface="Yekan Bakh" pitchFamily="2" charset="-78"/>
              <a:cs typeface="Yekan Bakh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64608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F531D2-8373-A533-5659-93684A00A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15D1909-D50B-2EF1-E2B1-E7551D9F67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9093146"/>
              </p:ext>
            </p:extLst>
          </p:nvPr>
        </p:nvGraphicFramePr>
        <p:xfrm>
          <a:off x="1300920" y="2117898"/>
          <a:ext cx="9590157" cy="34003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25548">
                  <a:extLst>
                    <a:ext uri="{9D8B030D-6E8A-4147-A177-3AD203B41FA5}">
                      <a16:colId xmlns:a16="http://schemas.microsoft.com/office/drawing/2014/main" val="2042637008"/>
                    </a:ext>
                  </a:extLst>
                </a:gridCol>
                <a:gridCol w="3452648">
                  <a:extLst>
                    <a:ext uri="{9D8B030D-6E8A-4147-A177-3AD203B41FA5}">
                      <a16:colId xmlns:a16="http://schemas.microsoft.com/office/drawing/2014/main" val="2477194973"/>
                    </a:ext>
                  </a:extLst>
                </a:gridCol>
                <a:gridCol w="1011961">
                  <a:extLst>
                    <a:ext uri="{9D8B030D-6E8A-4147-A177-3AD203B41FA5}">
                      <a16:colId xmlns:a16="http://schemas.microsoft.com/office/drawing/2014/main" val="1513948375"/>
                    </a:ext>
                  </a:extLst>
                </a:gridCol>
              </a:tblGrid>
              <a:tr h="505201">
                <a:tc gridSpan="2"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fa-IR" sz="2400" b="1" kern="1200" dirty="0">
                        <a:solidFill>
                          <a:srgbClr val="1741AE"/>
                        </a:solidFill>
                        <a:latin typeface="Yekan Bakh" pitchFamily="2" charset="-78"/>
                        <a:ea typeface="MS Gothic" panose="020B0609070205080204" pitchFamily="49" charset="-128"/>
                        <a:cs typeface="Yekan Bakh" pitchFamily="2" charset="-78"/>
                      </a:endParaRPr>
                    </a:p>
                    <a:p>
                      <a:pPr marL="0" algn="ctr" defTabSz="914400" rtl="1" eaLnBrk="1" latinLnBrk="0" hangingPunct="1"/>
                      <a:r>
                        <a:rPr lang="fa-IR" sz="2400" b="1" kern="1200" dirty="0">
                          <a:solidFill>
                            <a:srgbClr val="1741AE"/>
                          </a:solidFill>
                          <a:latin typeface="Yekan Bakh" pitchFamily="2" charset="-78"/>
                          <a:ea typeface="MS Gothic" panose="020B0609070205080204" pitchFamily="49" charset="-128"/>
                          <a:cs typeface="Yekan Bakh" pitchFamily="2" charset="-78"/>
                        </a:rPr>
                        <a:t>اطلاعات پایه تیم</a:t>
                      </a:r>
                    </a:p>
                    <a:p>
                      <a:pPr marL="0" algn="ctr" defTabSz="914400" rtl="1" eaLnBrk="1" latinLnBrk="0" hangingPunct="1"/>
                      <a:endParaRPr lang="en-US" sz="2400" b="1" kern="1200" dirty="0">
                        <a:solidFill>
                          <a:srgbClr val="1741AE"/>
                        </a:solidFill>
                        <a:latin typeface="Yekan Bakh" pitchFamily="2" charset="-78"/>
                        <a:ea typeface="MS Gothic" panose="020B0609070205080204" pitchFamily="49" charset="-128"/>
                        <a:cs typeface="Yekan Bakh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fa-IR" sz="2400" b="1" kern="1200" dirty="0">
                        <a:solidFill>
                          <a:srgbClr val="1741AE"/>
                        </a:solidFill>
                        <a:latin typeface="Yekan Bakh" pitchFamily="2" charset="-78"/>
                        <a:ea typeface="MS Gothic" panose="020B0609070205080204" pitchFamily="49" charset="-128"/>
                        <a:cs typeface="Yekan Bakh" pitchFamily="2" charset="-78"/>
                      </a:endParaRPr>
                    </a:p>
                    <a:p>
                      <a:pPr marL="0" algn="ctr" defTabSz="914400" rtl="1" eaLnBrk="1" latinLnBrk="0" hangingPunct="1"/>
                      <a:r>
                        <a:rPr lang="fa-IR" sz="2400" b="1" kern="1200" dirty="0">
                          <a:solidFill>
                            <a:srgbClr val="1741AE"/>
                          </a:solidFill>
                          <a:latin typeface="Yekan Bakh" pitchFamily="2" charset="-78"/>
                          <a:ea typeface="MS Gothic" panose="020B0609070205080204" pitchFamily="49" charset="-128"/>
                          <a:cs typeface="Yekan Bakh" pitchFamily="2" charset="-78"/>
                        </a:rPr>
                        <a:t>شماره</a:t>
                      </a:r>
                      <a:endParaRPr lang="en-US" sz="2400" b="1" kern="1200" dirty="0">
                        <a:solidFill>
                          <a:srgbClr val="1741AE"/>
                        </a:solidFill>
                        <a:latin typeface="Yekan Bakh" pitchFamily="2" charset="-78"/>
                        <a:ea typeface="MS Gothic" panose="020B0609070205080204" pitchFamily="49" charset="-128"/>
                        <a:cs typeface="Yekan Bakh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5246573"/>
                  </a:ext>
                </a:extLst>
              </a:tr>
              <a:tr h="552899"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sz="1600" b="1" dirty="0">
                          <a:latin typeface="Yekan Bakh" pitchFamily="2" charset="-78"/>
                          <a:cs typeface="Yekan Bakh" pitchFamily="2" charset="-78"/>
                        </a:rPr>
                        <a:t>نام </a:t>
                      </a:r>
                      <a:r>
                        <a:rPr lang="fa-IR" sz="1600" b="1" dirty="0" err="1">
                          <a:latin typeface="Yekan Bakh" pitchFamily="2" charset="-78"/>
                          <a:cs typeface="Yekan Bakh" pitchFamily="2" charset="-78"/>
                        </a:rPr>
                        <a:t>استارتاپ</a:t>
                      </a:r>
                      <a:endParaRPr lang="en-US" sz="1600" b="1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dirty="0">
                          <a:latin typeface="Yekan Bakh" pitchFamily="2" charset="-78"/>
                          <a:cs typeface="Yekan Bakh" pitchFamily="2" charset="-78"/>
                        </a:rPr>
                        <a:t>۱</a:t>
                      </a:r>
                      <a:endParaRPr lang="en-US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605710"/>
                  </a:ext>
                </a:extLst>
              </a:tr>
              <a:tr h="552899"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sz="1600" b="1" dirty="0">
                          <a:latin typeface="Yekan Bakh" pitchFamily="2" charset="-78"/>
                          <a:cs typeface="Yekan Bakh" pitchFamily="2" charset="-78"/>
                        </a:rPr>
                        <a:t>نام مدیر تیم</a:t>
                      </a:r>
                      <a:endParaRPr lang="en-US" sz="1600" b="1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dirty="0">
                          <a:latin typeface="Yekan Bakh" pitchFamily="2" charset="-78"/>
                          <a:cs typeface="Yekan Bakh" pitchFamily="2" charset="-78"/>
                        </a:rPr>
                        <a:t>۲</a:t>
                      </a:r>
                      <a:endParaRPr lang="en-US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331619"/>
                  </a:ext>
                </a:extLst>
              </a:tr>
              <a:tr h="552899"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sz="1600" b="1" dirty="0">
                          <a:latin typeface="Yekan Bakh" pitchFamily="2" charset="-78"/>
                          <a:cs typeface="Yekan Bakh" pitchFamily="2" charset="-78"/>
                        </a:rPr>
                        <a:t>شهر محل استقرار</a:t>
                      </a:r>
                      <a:endParaRPr lang="en-US" sz="1600" b="1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dirty="0">
                          <a:latin typeface="Yekan Bakh" pitchFamily="2" charset="-78"/>
                          <a:cs typeface="Yekan Bakh" pitchFamily="2" charset="-78"/>
                        </a:rPr>
                        <a:t>۳</a:t>
                      </a:r>
                      <a:endParaRPr lang="en-US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9288294"/>
                  </a:ext>
                </a:extLst>
              </a:tr>
              <a:tr h="552899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en-US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sz="1600" b="1" dirty="0">
                          <a:latin typeface="Yekan Bakh" pitchFamily="2" charset="-78"/>
                          <a:cs typeface="Yekan Bakh" pitchFamily="2" charset="-78"/>
                        </a:rPr>
                        <a:t>سال تاسیس</a:t>
                      </a:r>
                      <a:endParaRPr lang="en-US" sz="1600" b="1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dirty="0">
                          <a:latin typeface="Yekan Bakh" pitchFamily="2" charset="-78"/>
                          <a:cs typeface="Yekan Bakh" pitchFamily="2" charset="-78"/>
                        </a:rPr>
                        <a:t>۴</a:t>
                      </a:r>
                      <a:endParaRPr lang="en-US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154719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0B442F38-DC2F-9406-03EB-30085A787B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7778"/>
          <a:stretch>
            <a:fillRect/>
          </a:stretch>
        </p:blipFill>
        <p:spPr>
          <a:xfrm>
            <a:off x="0" y="0"/>
            <a:ext cx="12192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830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4ECCD0-1338-B0D2-61C3-58D4C2E15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9469E35-ADCA-0D57-8B20-1AF15CE41D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5855952"/>
              </p:ext>
            </p:extLst>
          </p:nvPr>
        </p:nvGraphicFramePr>
        <p:xfrm>
          <a:off x="1300920" y="2070601"/>
          <a:ext cx="9590157" cy="39532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25548">
                  <a:extLst>
                    <a:ext uri="{9D8B030D-6E8A-4147-A177-3AD203B41FA5}">
                      <a16:colId xmlns:a16="http://schemas.microsoft.com/office/drawing/2014/main" val="2042637008"/>
                    </a:ext>
                  </a:extLst>
                </a:gridCol>
                <a:gridCol w="3452648">
                  <a:extLst>
                    <a:ext uri="{9D8B030D-6E8A-4147-A177-3AD203B41FA5}">
                      <a16:colId xmlns:a16="http://schemas.microsoft.com/office/drawing/2014/main" val="2477194973"/>
                    </a:ext>
                  </a:extLst>
                </a:gridCol>
                <a:gridCol w="1011961">
                  <a:extLst>
                    <a:ext uri="{9D8B030D-6E8A-4147-A177-3AD203B41FA5}">
                      <a16:colId xmlns:a16="http://schemas.microsoft.com/office/drawing/2014/main" val="1513948375"/>
                    </a:ext>
                  </a:extLst>
                </a:gridCol>
              </a:tblGrid>
              <a:tr h="505201">
                <a:tc gridSpan="2"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fa-IR" sz="2400" b="1" kern="1200" dirty="0">
                        <a:solidFill>
                          <a:srgbClr val="1741AE"/>
                        </a:solidFill>
                        <a:latin typeface="Yekan Bakh" pitchFamily="2" charset="-78"/>
                        <a:ea typeface="MS Gothic" panose="020B0609070205080204" pitchFamily="49" charset="-128"/>
                        <a:cs typeface="Yekan Bakh" pitchFamily="2" charset="-78"/>
                      </a:endParaRPr>
                    </a:p>
                    <a:p>
                      <a:pPr marL="0" algn="ctr" defTabSz="914400" rtl="1" eaLnBrk="1" latinLnBrk="0" hangingPunct="1"/>
                      <a:r>
                        <a:rPr lang="fa-IR" sz="2400" b="1" kern="1200" dirty="0">
                          <a:solidFill>
                            <a:srgbClr val="1741AE"/>
                          </a:solidFill>
                          <a:latin typeface="Yekan Bakh" pitchFamily="2" charset="-78"/>
                          <a:ea typeface="MS Gothic" panose="020B0609070205080204" pitchFamily="49" charset="-128"/>
                          <a:cs typeface="Yekan Bakh" pitchFamily="2" charset="-78"/>
                        </a:rPr>
                        <a:t>اطلاعات </a:t>
                      </a:r>
                      <a:r>
                        <a:rPr lang="fa-IR" sz="2400" b="1" kern="1200" dirty="0" err="1">
                          <a:solidFill>
                            <a:srgbClr val="1741AE"/>
                          </a:solidFill>
                          <a:latin typeface="Yekan Bakh" pitchFamily="2" charset="-78"/>
                          <a:ea typeface="MS Gothic" panose="020B0609070205080204" pitchFamily="49" charset="-128"/>
                          <a:cs typeface="Yekan Bakh" pitchFamily="2" charset="-78"/>
                        </a:rPr>
                        <a:t>سوشال</a:t>
                      </a:r>
                      <a:r>
                        <a:rPr lang="fa-IR" sz="2400" b="1" kern="1200" dirty="0">
                          <a:solidFill>
                            <a:srgbClr val="1741AE"/>
                          </a:solidFill>
                          <a:latin typeface="Yekan Bakh" pitchFamily="2" charset="-78"/>
                          <a:ea typeface="MS Gothic" panose="020B0609070205080204" pitchFamily="49" charset="-128"/>
                          <a:cs typeface="Yekan Bakh" pitchFamily="2" charset="-78"/>
                        </a:rPr>
                        <a:t> </a:t>
                      </a:r>
                      <a:r>
                        <a:rPr lang="fa-IR" sz="2400" b="1" kern="1200" dirty="0" err="1">
                          <a:solidFill>
                            <a:srgbClr val="1741AE"/>
                          </a:solidFill>
                          <a:latin typeface="Yekan Bakh" pitchFamily="2" charset="-78"/>
                          <a:ea typeface="MS Gothic" panose="020B0609070205080204" pitchFamily="49" charset="-128"/>
                          <a:cs typeface="Yekan Bakh" pitchFamily="2" charset="-78"/>
                        </a:rPr>
                        <a:t>مدیای</a:t>
                      </a:r>
                      <a:r>
                        <a:rPr lang="fa-IR" sz="2400" b="1" kern="1200" dirty="0">
                          <a:solidFill>
                            <a:srgbClr val="1741AE"/>
                          </a:solidFill>
                          <a:latin typeface="Yekan Bakh" pitchFamily="2" charset="-78"/>
                          <a:ea typeface="MS Gothic" panose="020B0609070205080204" pitchFamily="49" charset="-128"/>
                          <a:cs typeface="Yekan Bakh" pitchFamily="2" charset="-78"/>
                        </a:rPr>
                        <a:t> تیم</a:t>
                      </a:r>
                    </a:p>
                    <a:p>
                      <a:pPr marL="0" algn="ctr" defTabSz="914400" rtl="1" eaLnBrk="1" latinLnBrk="0" hangingPunct="1"/>
                      <a:endParaRPr lang="en-US" sz="2400" b="1" kern="1200" dirty="0">
                        <a:solidFill>
                          <a:srgbClr val="1741AE"/>
                        </a:solidFill>
                        <a:latin typeface="Yekan Bakh" pitchFamily="2" charset="-78"/>
                        <a:ea typeface="MS Gothic" panose="020B0609070205080204" pitchFamily="49" charset="-128"/>
                        <a:cs typeface="Yekan Bakh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fa-IR" sz="2400" b="1" kern="1200" dirty="0">
                        <a:solidFill>
                          <a:srgbClr val="1741AE"/>
                        </a:solidFill>
                        <a:latin typeface="Yekan Bakh" pitchFamily="2" charset="-78"/>
                        <a:ea typeface="MS Gothic" panose="020B0609070205080204" pitchFamily="49" charset="-128"/>
                        <a:cs typeface="Yekan Bakh" pitchFamily="2" charset="-78"/>
                      </a:endParaRPr>
                    </a:p>
                    <a:p>
                      <a:pPr marL="0" algn="ctr" defTabSz="914400" rtl="1" eaLnBrk="1" latinLnBrk="0" hangingPunct="1"/>
                      <a:r>
                        <a:rPr lang="fa-IR" sz="2400" b="1" kern="1200" dirty="0">
                          <a:solidFill>
                            <a:srgbClr val="1741AE"/>
                          </a:solidFill>
                          <a:latin typeface="Yekan Bakh" pitchFamily="2" charset="-78"/>
                          <a:ea typeface="MS Gothic" panose="020B0609070205080204" pitchFamily="49" charset="-128"/>
                          <a:cs typeface="Yekan Bakh" pitchFamily="2" charset="-78"/>
                        </a:rPr>
                        <a:t>شماره</a:t>
                      </a:r>
                      <a:endParaRPr lang="en-US" sz="2400" b="1" kern="1200" dirty="0">
                        <a:solidFill>
                          <a:srgbClr val="1741AE"/>
                        </a:solidFill>
                        <a:latin typeface="Yekan Bakh" pitchFamily="2" charset="-78"/>
                        <a:ea typeface="MS Gothic" panose="020B0609070205080204" pitchFamily="49" charset="-128"/>
                        <a:cs typeface="Yekan Bakh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5246573"/>
                  </a:ext>
                </a:extLst>
              </a:tr>
              <a:tr h="552899"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sz="1600" b="1" dirty="0">
                          <a:latin typeface="Yekan Bakh" pitchFamily="2" charset="-78"/>
                          <a:cs typeface="Yekan Bakh" pitchFamily="2" charset="-78"/>
                        </a:rPr>
                        <a:t>ایمیل</a:t>
                      </a:r>
                      <a:endParaRPr lang="en-US" sz="1600" b="1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dirty="0">
                          <a:latin typeface="Yekan Bakh" pitchFamily="2" charset="-78"/>
                          <a:cs typeface="Yekan Bakh" pitchFamily="2" charset="-78"/>
                        </a:rPr>
                        <a:t>۵</a:t>
                      </a:r>
                      <a:endParaRPr lang="en-US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605710"/>
                  </a:ext>
                </a:extLst>
              </a:tr>
              <a:tr h="552899"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sz="1600" b="1" dirty="0">
                          <a:latin typeface="Yekan Bakh" pitchFamily="2" charset="-78"/>
                          <a:cs typeface="Yekan Bakh" pitchFamily="2" charset="-78"/>
                        </a:rPr>
                        <a:t>شماره تماس</a:t>
                      </a:r>
                      <a:endParaRPr lang="en-US" sz="1600" b="1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dirty="0">
                          <a:latin typeface="Yekan Bakh" pitchFamily="2" charset="-78"/>
                          <a:cs typeface="Yekan Bakh" pitchFamily="2" charset="-78"/>
                        </a:rPr>
                        <a:t>۶</a:t>
                      </a:r>
                      <a:endParaRPr lang="en-US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331619"/>
                  </a:ext>
                </a:extLst>
              </a:tr>
              <a:tr h="552899"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sz="1600" b="1" dirty="0">
                          <a:latin typeface="Yekan Bakh" pitchFamily="2" charset="-78"/>
                          <a:cs typeface="Yekan Bakh" pitchFamily="2" charset="-78"/>
                        </a:rPr>
                        <a:t>لینک </a:t>
                      </a:r>
                      <a:r>
                        <a:rPr lang="fa-IR" sz="1600" b="1" dirty="0" err="1">
                          <a:latin typeface="Yekan Bakh" pitchFamily="2" charset="-78"/>
                          <a:cs typeface="Yekan Bakh" pitchFamily="2" charset="-78"/>
                        </a:rPr>
                        <a:t>وبسایت</a:t>
                      </a:r>
                      <a:endParaRPr lang="en-US" sz="1600" b="1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dirty="0">
                          <a:latin typeface="Yekan Bakh" pitchFamily="2" charset="-78"/>
                          <a:cs typeface="Yekan Bakh" pitchFamily="2" charset="-78"/>
                        </a:rPr>
                        <a:t>۷</a:t>
                      </a:r>
                      <a:endParaRPr lang="en-US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9288294"/>
                  </a:ext>
                </a:extLst>
              </a:tr>
              <a:tr h="552899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en-US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sz="1600" b="1" dirty="0">
                          <a:latin typeface="Yekan Bakh" pitchFamily="2" charset="-78"/>
                          <a:cs typeface="Yekan Bakh" pitchFamily="2" charset="-78"/>
                        </a:rPr>
                        <a:t>آدرس </a:t>
                      </a:r>
                      <a:r>
                        <a:rPr lang="fa-IR" sz="1600" b="1" dirty="0" err="1">
                          <a:latin typeface="Yekan Bakh" pitchFamily="2" charset="-78"/>
                          <a:cs typeface="Yekan Bakh" pitchFamily="2" charset="-78"/>
                        </a:rPr>
                        <a:t>لینکدین</a:t>
                      </a:r>
                      <a:endParaRPr lang="en-US" sz="1600" b="1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dirty="0">
                          <a:latin typeface="Yekan Bakh" pitchFamily="2" charset="-78"/>
                          <a:cs typeface="Yekan Bakh" pitchFamily="2" charset="-78"/>
                        </a:rPr>
                        <a:t>۸</a:t>
                      </a:r>
                      <a:endParaRPr lang="en-US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154719"/>
                  </a:ext>
                </a:extLst>
              </a:tr>
              <a:tr h="552899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en-US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sz="1600" b="1" dirty="0" err="1">
                          <a:latin typeface="Yekan Bakh" pitchFamily="2" charset="-78"/>
                          <a:cs typeface="Yekan Bakh" pitchFamily="2" charset="-78"/>
                        </a:rPr>
                        <a:t>لینکدین</a:t>
                      </a:r>
                      <a:r>
                        <a:rPr lang="fa-IR" sz="1600" b="1" dirty="0">
                          <a:latin typeface="Yekan Bakh" pitchFamily="2" charset="-78"/>
                          <a:cs typeface="Yekan Bakh" pitchFamily="2" charset="-78"/>
                        </a:rPr>
                        <a:t> بنیانگذار/بنیانگذاران تیم</a:t>
                      </a:r>
                      <a:endParaRPr lang="en-US" sz="1600" b="1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dirty="0">
                          <a:latin typeface="Yekan Bakh" pitchFamily="2" charset="-78"/>
                          <a:cs typeface="Yekan Bakh" pitchFamily="2" charset="-78"/>
                        </a:rPr>
                        <a:t>۹</a:t>
                      </a:r>
                      <a:endParaRPr lang="en-US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6570206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11028C1E-4A28-244D-6E3F-C245CA5D86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7778"/>
          <a:stretch>
            <a:fillRect/>
          </a:stretch>
        </p:blipFill>
        <p:spPr>
          <a:xfrm>
            <a:off x="0" y="0"/>
            <a:ext cx="12192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248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4BFCC-B85F-CEBD-32C2-BD7DA8C4C9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03437C3-75C4-315C-AE61-5BEC5F517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EC6C2ED-187D-C8F5-FF94-8CE76750330D}"/>
              </a:ext>
            </a:extLst>
          </p:cNvPr>
          <p:cNvSpPr txBox="1"/>
          <p:nvPr/>
        </p:nvSpPr>
        <p:spPr>
          <a:xfrm>
            <a:off x="1739900" y="3075057"/>
            <a:ext cx="8420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fa-IR" sz="4000" b="1" dirty="0">
                <a:solidFill>
                  <a:srgbClr val="4C4D4F"/>
                </a:solidFill>
                <a:latin typeface="Yekan Bakh" pitchFamily="2" charset="-78"/>
                <a:cs typeface="Yekan Bakh" pitchFamily="2" charset="-78"/>
              </a:rPr>
              <a:t>فصل دوم: معرفی </a:t>
            </a:r>
            <a:r>
              <a:rPr lang="fa-IR" sz="4000" b="1" dirty="0" err="1">
                <a:solidFill>
                  <a:srgbClr val="4C4D4F"/>
                </a:solidFill>
                <a:latin typeface="Yekan Bakh" pitchFamily="2" charset="-78"/>
                <a:cs typeface="Yekan Bakh" pitchFamily="2" charset="-78"/>
              </a:rPr>
              <a:t>استارتاپ</a:t>
            </a:r>
            <a:endParaRPr lang="en-US" sz="4000" b="1" dirty="0">
              <a:solidFill>
                <a:srgbClr val="4C4D4F"/>
              </a:solidFill>
              <a:latin typeface="Yekan Bakh" pitchFamily="2" charset="-78"/>
              <a:cs typeface="Yekan Bakh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57112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5549F9-2D7C-0D50-3744-D05084908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8FC20F0-5BBF-6A4D-1F89-4A633183C1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3764082"/>
              </p:ext>
            </p:extLst>
          </p:nvPr>
        </p:nvGraphicFramePr>
        <p:xfrm>
          <a:off x="466359" y="2280422"/>
          <a:ext cx="11259280" cy="35124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883875">
                  <a:extLst>
                    <a:ext uri="{9D8B030D-6E8A-4147-A177-3AD203B41FA5}">
                      <a16:colId xmlns:a16="http://schemas.microsoft.com/office/drawing/2014/main" val="2042637008"/>
                    </a:ext>
                  </a:extLst>
                </a:gridCol>
                <a:gridCol w="4409890">
                  <a:extLst>
                    <a:ext uri="{9D8B030D-6E8A-4147-A177-3AD203B41FA5}">
                      <a16:colId xmlns:a16="http://schemas.microsoft.com/office/drawing/2014/main" val="2477194973"/>
                    </a:ext>
                  </a:extLst>
                </a:gridCol>
                <a:gridCol w="965515">
                  <a:extLst>
                    <a:ext uri="{9D8B030D-6E8A-4147-A177-3AD203B41FA5}">
                      <a16:colId xmlns:a16="http://schemas.microsoft.com/office/drawing/2014/main" val="1513948375"/>
                    </a:ext>
                  </a:extLst>
                </a:gridCol>
              </a:tblGrid>
              <a:tr h="986823">
                <a:tc gridSpan="2"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fa-IR" sz="2400" b="1" kern="1200" dirty="0">
                        <a:solidFill>
                          <a:srgbClr val="1741AE"/>
                        </a:solidFill>
                        <a:latin typeface="Yekan Bakh" pitchFamily="2" charset="-78"/>
                        <a:ea typeface="MS Gothic" panose="020B0609070205080204" pitchFamily="49" charset="-128"/>
                        <a:cs typeface="Yekan Bakh" pitchFamily="2" charset="-78"/>
                      </a:endParaRPr>
                    </a:p>
                    <a:p>
                      <a:pPr marL="0" algn="ctr" defTabSz="914400" rtl="1" eaLnBrk="1" latinLnBrk="0" hangingPunct="1"/>
                      <a:r>
                        <a:rPr lang="fa-IR" sz="2400" b="1" kern="1200" dirty="0">
                          <a:solidFill>
                            <a:srgbClr val="1741AE"/>
                          </a:solidFill>
                          <a:latin typeface="Yekan Bakh" pitchFamily="2" charset="-78"/>
                          <a:ea typeface="MS Gothic" panose="020B0609070205080204" pitchFamily="49" charset="-128"/>
                          <a:cs typeface="Yekan Bakh" pitchFamily="2" charset="-78"/>
                        </a:rPr>
                        <a:t>معرفی جامع </a:t>
                      </a:r>
                      <a:r>
                        <a:rPr lang="fa-IR" sz="2400" b="1" kern="1200" dirty="0" err="1">
                          <a:solidFill>
                            <a:srgbClr val="1741AE"/>
                          </a:solidFill>
                          <a:latin typeface="Yekan Bakh" pitchFamily="2" charset="-78"/>
                          <a:ea typeface="MS Gothic" panose="020B0609070205080204" pitchFamily="49" charset="-128"/>
                          <a:cs typeface="Yekan Bakh" pitchFamily="2" charset="-78"/>
                        </a:rPr>
                        <a:t>استارتاپ</a:t>
                      </a:r>
                      <a:endParaRPr lang="fa-IR" sz="2400" b="1" kern="1200" dirty="0">
                        <a:solidFill>
                          <a:srgbClr val="1741AE"/>
                        </a:solidFill>
                        <a:latin typeface="Yekan Bakh" pitchFamily="2" charset="-78"/>
                        <a:ea typeface="MS Gothic" panose="020B0609070205080204" pitchFamily="49" charset="-128"/>
                        <a:cs typeface="Yekan Bakh" pitchFamily="2" charset="-78"/>
                      </a:endParaRPr>
                    </a:p>
                    <a:p>
                      <a:pPr marL="0" algn="ctr" defTabSz="914400" rtl="1" eaLnBrk="1" latinLnBrk="0" hangingPunct="1"/>
                      <a:endParaRPr lang="en-US" sz="2400" b="1" kern="1200" dirty="0">
                        <a:solidFill>
                          <a:srgbClr val="1741AE"/>
                        </a:solidFill>
                        <a:latin typeface="Yekan Bakh" pitchFamily="2" charset="-78"/>
                        <a:ea typeface="MS Gothic" panose="020B0609070205080204" pitchFamily="49" charset="-128"/>
                        <a:cs typeface="Yekan Bakh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fa-IR" sz="2400" b="1" kern="1200" dirty="0">
                        <a:solidFill>
                          <a:srgbClr val="1741AE"/>
                        </a:solidFill>
                        <a:latin typeface="Yekan Bakh" pitchFamily="2" charset="-78"/>
                        <a:ea typeface="MS Gothic" panose="020B0609070205080204" pitchFamily="49" charset="-128"/>
                        <a:cs typeface="Yekan Bakh" pitchFamily="2" charset="-78"/>
                      </a:endParaRPr>
                    </a:p>
                    <a:p>
                      <a:pPr marL="0" algn="ctr" defTabSz="914400" rtl="1" eaLnBrk="1" latinLnBrk="0" hangingPunct="1"/>
                      <a:r>
                        <a:rPr lang="fa-IR" sz="2400" b="1" kern="1200" dirty="0">
                          <a:solidFill>
                            <a:srgbClr val="1741AE"/>
                          </a:solidFill>
                          <a:latin typeface="Yekan Bakh" pitchFamily="2" charset="-78"/>
                          <a:ea typeface="MS Gothic" panose="020B0609070205080204" pitchFamily="49" charset="-128"/>
                          <a:cs typeface="Yekan Bakh" pitchFamily="2" charset="-78"/>
                        </a:rPr>
                        <a:t>شماره</a:t>
                      </a:r>
                      <a:endParaRPr lang="en-US" sz="2400" b="1" kern="1200" dirty="0">
                        <a:solidFill>
                          <a:srgbClr val="1741AE"/>
                        </a:solidFill>
                        <a:latin typeface="Yekan Bakh" pitchFamily="2" charset="-78"/>
                        <a:ea typeface="MS Gothic" panose="020B0609070205080204" pitchFamily="49" charset="-128"/>
                        <a:cs typeface="Yekan Bakh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5246573"/>
                  </a:ext>
                </a:extLst>
              </a:tr>
              <a:tr h="303638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en-US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استارتاپ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</a:t>
                      </a:r>
                      <a:r>
                        <a:rPr lang="en-US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شما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</a:t>
                      </a:r>
                      <a:r>
                        <a:rPr lang="en-US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چه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</a:t>
                      </a:r>
                      <a:r>
                        <a:rPr lang="en-US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مشکلی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</a:t>
                      </a:r>
                      <a:r>
                        <a:rPr lang="en-US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را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</a:t>
                      </a:r>
                      <a:r>
                        <a:rPr lang="en-US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حل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</a:t>
                      </a:r>
                      <a:r>
                        <a:rPr lang="en-US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می‌کند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؟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b="1" dirty="0">
                          <a:latin typeface="Yekan Bakh" pitchFamily="2" charset="-78"/>
                          <a:cs typeface="Yekan Bakh" pitchFamily="2" charset="-78"/>
                        </a:rPr>
                        <a:t>۱-۱</a:t>
                      </a:r>
                      <a:endParaRPr lang="en-US" b="1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605710"/>
                  </a:ext>
                </a:extLst>
              </a:tr>
              <a:tr h="319452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en-US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چه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</a:t>
                      </a:r>
                      <a:r>
                        <a:rPr lang="en-US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کسانی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</a:t>
                      </a:r>
                      <a:r>
                        <a:rPr lang="en-US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این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</a:t>
                      </a:r>
                      <a:r>
                        <a:rPr lang="en-US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مشکل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</a:t>
                      </a:r>
                      <a:r>
                        <a:rPr lang="en-US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را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</a:t>
                      </a:r>
                      <a:r>
                        <a:rPr lang="en-US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دارند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؟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b="1" dirty="0">
                          <a:latin typeface="Yekan Bakh" pitchFamily="2" charset="-78"/>
                          <a:cs typeface="Yekan Bakh" pitchFamily="2" charset="-78"/>
                        </a:rPr>
                        <a:t>۲-۱</a:t>
                      </a:r>
                      <a:endParaRPr lang="en-US" b="1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331619"/>
                  </a:ext>
                </a:extLst>
              </a:tr>
              <a:tr h="319452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en-US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چرا </a:t>
                      </a:r>
                      <a:r>
                        <a:rPr lang="fa-IR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راهکار</a:t>
                      </a:r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شما از بقیه بهتر است؟</a:t>
                      </a:r>
                      <a:endParaRPr lang="en-US" sz="1400" b="1" kern="1200" dirty="0">
                        <a:solidFill>
                          <a:schemeClr val="tx1"/>
                        </a:solidFill>
                        <a:latin typeface="Yekan Bakh" pitchFamily="2" charset="-78"/>
                        <a:ea typeface="+mn-ea"/>
                        <a:cs typeface="Yekan Bakh" pitchFamily="2" charset="-78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b="1" dirty="0">
                          <a:latin typeface="Yekan Bakh" pitchFamily="2" charset="-78"/>
                          <a:cs typeface="Yekan Bakh" pitchFamily="2" charset="-78"/>
                        </a:rPr>
                        <a:t>۳-۱</a:t>
                      </a:r>
                      <a:endParaRPr lang="en-US" b="1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9288294"/>
                  </a:ext>
                </a:extLst>
              </a:tr>
              <a:tr h="319452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en-US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محصول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</a:t>
                      </a:r>
                      <a:r>
                        <a:rPr lang="en-US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یا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</a:t>
                      </a:r>
                      <a:r>
                        <a:rPr lang="en-US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خدمت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</a:t>
                      </a:r>
                      <a:r>
                        <a:rPr lang="en-US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شما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</a:t>
                      </a:r>
                      <a:r>
                        <a:rPr lang="en-US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چیست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؟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b="1" dirty="0">
                          <a:latin typeface="Yekan Bakh" pitchFamily="2" charset="-78"/>
                          <a:cs typeface="Yekan Bakh" pitchFamily="2" charset="-78"/>
                        </a:rPr>
                        <a:t>۲</a:t>
                      </a:r>
                      <a:endParaRPr lang="en-US" b="1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154719"/>
                  </a:ext>
                </a:extLst>
              </a:tr>
              <a:tr h="319452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en-US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مشتری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</a:t>
                      </a:r>
                      <a:r>
                        <a:rPr lang="en-US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اصلی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</a:t>
                      </a:r>
                      <a:r>
                        <a:rPr lang="en-US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شما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</a:t>
                      </a:r>
                      <a:r>
                        <a:rPr lang="en-US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چه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</a:t>
                      </a:r>
                      <a:r>
                        <a:rPr lang="en-US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کسانی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</a:t>
                      </a:r>
                      <a:r>
                        <a:rPr lang="en-US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هستند</a:t>
                      </a:r>
                      <a:r>
                        <a:rPr lang="ar-SA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؟</a:t>
                      </a:r>
                      <a:endParaRPr lang="en-US" sz="1400" b="1" kern="1200" dirty="0">
                        <a:solidFill>
                          <a:schemeClr val="tx1"/>
                        </a:solidFill>
                        <a:latin typeface="Yekan Bakh" pitchFamily="2" charset="-78"/>
                        <a:ea typeface="+mn-ea"/>
                        <a:cs typeface="Yekan Bakh" pitchFamily="2" charset="-78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b="1" dirty="0">
                          <a:latin typeface="Yekan Bakh" pitchFamily="2" charset="-78"/>
                          <a:cs typeface="Yekan Bakh" pitchFamily="2" charset="-78"/>
                        </a:rPr>
                        <a:t>۳</a:t>
                      </a:r>
                      <a:endParaRPr lang="en-US" b="1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8341561"/>
                  </a:ext>
                </a:extLst>
              </a:tr>
              <a:tr h="41876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بازار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</a:t>
                      </a:r>
                      <a:r>
                        <a:rPr lang="en-US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هدف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</a:t>
                      </a:r>
                      <a:r>
                        <a:rPr lang="en-US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شما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</a:t>
                      </a:r>
                      <a:r>
                        <a:rPr lang="en-US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کدام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</a:t>
                      </a:r>
                      <a:r>
                        <a:rPr lang="en-US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کشورها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</a:t>
                      </a:r>
                      <a:r>
                        <a:rPr lang="en-US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هستند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؟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b="1" dirty="0">
                          <a:latin typeface="Yekan Bakh" pitchFamily="2" charset="-78"/>
                          <a:cs typeface="Yekan Bakh" pitchFamily="2" charset="-78"/>
                        </a:rPr>
                        <a:t>۴</a:t>
                      </a:r>
                      <a:endParaRPr lang="en-US" b="1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490218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3E186C5B-C89E-CED2-631D-D96FB978AF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7778"/>
          <a:stretch>
            <a:fillRect/>
          </a:stretch>
        </p:blipFill>
        <p:spPr>
          <a:xfrm>
            <a:off x="0" y="0"/>
            <a:ext cx="12192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0281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14A9CC-CEC4-F6F9-BEC5-B6AAFAEEF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DC047A9-1ADC-65D4-D322-A989020967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8658874"/>
              </p:ext>
            </p:extLst>
          </p:nvPr>
        </p:nvGraphicFramePr>
        <p:xfrm>
          <a:off x="465711" y="2295658"/>
          <a:ext cx="11259280" cy="22783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27466">
                  <a:extLst>
                    <a:ext uri="{9D8B030D-6E8A-4147-A177-3AD203B41FA5}">
                      <a16:colId xmlns:a16="http://schemas.microsoft.com/office/drawing/2014/main" val="2042637008"/>
                    </a:ext>
                  </a:extLst>
                </a:gridCol>
                <a:gridCol w="3056409">
                  <a:extLst>
                    <a:ext uri="{9D8B030D-6E8A-4147-A177-3AD203B41FA5}">
                      <a16:colId xmlns:a16="http://schemas.microsoft.com/office/drawing/2014/main" val="3701715667"/>
                    </a:ext>
                  </a:extLst>
                </a:gridCol>
                <a:gridCol w="4409890">
                  <a:extLst>
                    <a:ext uri="{9D8B030D-6E8A-4147-A177-3AD203B41FA5}">
                      <a16:colId xmlns:a16="http://schemas.microsoft.com/office/drawing/2014/main" val="2477194973"/>
                    </a:ext>
                  </a:extLst>
                </a:gridCol>
                <a:gridCol w="965515">
                  <a:extLst>
                    <a:ext uri="{9D8B030D-6E8A-4147-A177-3AD203B41FA5}">
                      <a16:colId xmlns:a16="http://schemas.microsoft.com/office/drawing/2014/main" val="1513948375"/>
                    </a:ext>
                  </a:extLst>
                </a:gridCol>
              </a:tblGrid>
              <a:tr h="505201">
                <a:tc gridSpan="3"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fa-IR" sz="2400" b="1" kern="1200" dirty="0">
                        <a:solidFill>
                          <a:srgbClr val="1741AE"/>
                        </a:solidFill>
                        <a:latin typeface="Yekan Bakh" pitchFamily="2" charset="-78"/>
                        <a:ea typeface="MS Gothic" panose="020B0609070205080204" pitchFamily="49" charset="-128"/>
                        <a:cs typeface="Yekan Bakh" pitchFamily="2" charset="-78"/>
                      </a:endParaRPr>
                    </a:p>
                    <a:p>
                      <a:pPr marL="0" algn="ctr" defTabSz="914400" rtl="1" eaLnBrk="1" latinLnBrk="0" hangingPunct="1"/>
                      <a:r>
                        <a:rPr lang="fa-IR" sz="2400" b="1" kern="1200" dirty="0">
                          <a:solidFill>
                            <a:srgbClr val="1741AE"/>
                          </a:solidFill>
                          <a:latin typeface="Yekan Bakh" pitchFamily="2" charset="-78"/>
                          <a:ea typeface="MS Gothic" panose="020B0609070205080204" pitchFamily="49" charset="-128"/>
                          <a:cs typeface="Yekan Bakh" pitchFamily="2" charset="-78"/>
                        </a:rPr>
                        <a:t>معرفی جامع </a:t>
                      </a:r>
                      <a:r>
                        <a:rPr lang="fa-IR" sz="2400" b="1" kern="1200" dirty="0" err="1">
                          <a:solidFill>
                            <a:srgbClr val="1741AE"/>
                          </a:solidFill>
                          <a:latin typeface="Yekan Bakh" pitchFamily="2" charset="-78"/>
                          <a:ea typeface="MS Gothic" panose="020B0609070205080204" pitchFamily="49" charset="-128"/>
                          <a:cs typeface="Yekan Bakh" pitchFamily="2" charset="-78"/>
                        </a:rPr>
                        <a:t>استارتاپ</a:t>
                      </a:r>
                      <a:endParaRPr lang="fa-IR" sz="2400" b="1" kern="1200" dirty="0">
                        <a:solidFill>
                          <a:srgbClr val="1741AE"/>
                        </a:solidFill>
                        <a:latin typeface="Yekan Bakh" pitchFamily="2" charset="-78"/>
                        <a:ea typeface="MS Gothic" panose="020B0609070205080204" pitchFamily="49" charset="-128"/>
                        <a:cs typeface="Yekan Bakh" pitchFamily="2" charset="-78"/>
                      </a:endParaRPr>
                    </a:p>
                    <a:p>
                      <a:pPr marL="0" algn="ctr" defTabSz="914400" rtl="1" eaLnBrk="1" latinLnBrk="0" hangingPunct="1"/>
                      <a:endParaRPr lang="en-US" sz="2400" b="1" kern="1200" dirty="0">
                        <a:solidFill>
                          <a:srgbClr val="1741AE"/>
                        </a:solidFill>
                        <a:latin typeface="Yekan Bakh" pitchFamily="2" charset="-78"/>
                        <a:ea typeface="MS Gothic" panose="020B0609070205080204" pitchFamily="49" charset="-128"/>
                        <a:cs typeface="Yekan Bakh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fa-IR" sz="2400" b="1" kern="1200" dirty="0">
                        <a:solidFill>
                          <a:srgbClr val="1741AE"/>
                        </a:solidFill>
                        <a:latin typeface="Yekan Bakh" pitchFamily="2" charset="-78"/>
                        <a:ea typeface="MS Gothic" panose="020B0609070205080204" pitchFamily="49" charset="-128"/>
                        <a:cs typeface="Yekan Bakh" pitchFamily="2" charset="-78"/>
                      </a:endParaRPr>
                    </a:p>
                    <a:p>
                      <a:pPr marL="0" algn="ctr" defTabSz="914400" rtl="1" eaLnBrk="1" latinLnBrk="0" hangingPunct="1"/>
                      <a:r>
                        <a:rPr lang="fa-IR" sz="2400" b="1" kern="1200" dirty="0">
                          <a:solidFill>
                            <a:srgbClr val="1741AE"/>
                          </a:solidFill>
                          <a:latin typeface="Yekan Bakh" pitchFamily="2" charset="-78"/>
                          <a:ea typeface="MS Gothic" panose="020B0609070205080204" pitchFamily="49" charset="-128"/>
                          <a:cs typeface="Yekan Bakh" pitchFamily="2" charset="-78"/>
                        </a:rPr>
                        <a:t>شماره</a:t>
                      </a:r>
                      <a:endParaRPr lang="en-US" sz="2400" b="1" kern="1200" dirty="0">
                        <a:solidFill>
                          <a:srgbClr val="1741AE"/>
                        </a:solidFill>
                        <a:latin typeface="Yekan Bakh" pitchFamily="2" charset="-78"/>
                        <a:ea typeface="MS Gothic" panose="020B0609070205080204" pitchFamily="49" charset="-128"/>
                        <a:cs typeface="Yekan Bakh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5246573"/>
                  </a:ext>
                </a:extLst>
              </a:tr>
              <a:tr h="317345">
                <a:tc>
                  <a:txBody>
                    <a:bodyPr/>
                    <a:lstStyle/>
                    <a:p>
                      <a:pPr marL="0" algn="r" defTabSz="914400" rtl="1" eaLnBrk="1" latinLnBrk="0" hangingPunct="1"/>
                      <a:r>
                        <a:rPr lang="fa-IR" dirty="0">
                          <a:latin typeface="Yekan Bakh" pitchFamily="2" charset="-78"/>
                          <a:cs typeface="Yekan Bakh" pitchFamily="2" charset="-78"/>
                        </a:rPr>
                        <a:t>             بله</a:t>
                      </a:r>
                      <a:endParaRPr lang="en-US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/>
                      <a:r>
                        <a:rPr lang="fa-IR" dirty="0">
                          <a:latin typeface="Yekan Bakh" pitchFamily="2" charset="-78"/>
                          <a:cs typeface="Yekan Bakh" pitchFamily="2" charset="-78"/>
                        </a:rPr>
                        <a:t>                  خیر</a:t>
                      </a:r>
                      <a:endParaRPr lang="en-US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buNone/>
                      </a:pPr>
                      <a:r>
                        <a:rPr lang="en-US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یا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</a:t>
                      </a:r>
                      <a:r>
                        <a:rPr lang="en-US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مشتری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</a:t>
                      </a:r>
                      <a:r>
                        <a:rPr lang="en-US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خارج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</a:t>
                      </a:r>
                      <a:r>
                        <a:rPr lang="en-US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از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</a:t>
                      </a:r>
                      <a:r>
                        <a:rPr lang="en-US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ایران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</a:t>
                      </a:r>
                      <a:r>
                        <a:rPr lang="en-US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دارید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؟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b="1" dirty="0">
                          <a:latin typeface="Yekan Bakh" pitchFamily="2" charset="-78"/>
                          <a:cs typeface="Yekan Bakh" pitchFamily="2" charset="-78"/>
                        </a:rPr>
                        <a:t>۱-۵</a:t>
                      </a:r>
                      <a:endParaRPr lang="en-US" b="1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605710"/>
                  </a:ext>
                </a:extLst>
              </a:tr>
              <a:tr h="531495">
                <a:tc gridSpan="2"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en-US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en-US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buNone/>
                      </a:pPr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(</a:t>
                      </a:r>
                      <a:r>
                        <a:rPr lang="en-US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اگر</a:t>
                      </a:r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پاسخ شما به سوال بالا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</a:t>
                      </a:r>
                      <a:r>
                        <a:rPr lang="en-US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بله</a:t>
                      </a:r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بود)</a:t>
                      </a:r>
                    </a:p>
                    <a:p>
                      <a:pPr algn="just" rtl="1">
                        <a:lnSpc>
                          <a:spcPct val="150000"/>
                        </a:lnSpc>
                        <a:buNone/>
                      </a:pPr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د</a:t>
                      </a:r>
                      <a:r>
                        <a:rPr lang="en-US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ر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</a:t>
                      </a:r>
                      <a:r>
                        <a:rPr lang="en-US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چه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</a:t>
                      </a:r>
                      <a:r>
                        <a:rPr lang="en-US" sz="1400" b="1" kern="1200" dirty="0" err="1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کشورهایی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 </a:t>
                      </a:r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مشغول به فعالیت هستید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Yekan Bakh" pitchFamily="2" charset="-78"/>
                          <a:ea typeface="+mn-ea"/>
                          <a:cs typeface="Yekan Bakh" pitchFamily="2" charset="-78"/>
                        </a:rPr>
                        <a:t>؟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b="1" dirty="0">
                          <a:latin typeface="Yekan Bakh" pitchFamily="2" charset="-78"/>
                          <a:cs typeface="Yekan Bakh" pitchFamily="2" charset="-78"/>
                        </a:rPr>
                        <a:t>۲-۵</a:t>
                      </a:r>
                      <a:endParaRPr lang="en-US" b="1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6570206"/>
                  </a:ext>
                </a:extLst>
              </a:tr>
            </a:tbl>
          </a:graphicData>
        </a:graphic>
      </p:graphicFrame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1575224-A134-4CDE-49D9-9693DB6DCFE7}"/>
              </a:ext>
            </a:extLst>
          </p:cNvPr>
          <p:cNvSpPr/>
          <p:nvPr/>
        </p:nvSpPr>
        <p:spPr>
          <a:xfrm>
            <a:off x="4519724" y="3552344"/>
            <a:ext cx="208429" cy="215153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1E5F4B9-C4BA-4082-0D84-CEF4A872F964}"/>
              </a:ext>
            </a:extLst>
          </p:cNvPr>
          <p:cNvSpPr/>
          <p:nvPr/>
        </p:nvSpPr>
        <p:spPr>
          <a:xfrm>
            <a:off x="1738445" y="3556460"/>
            <a:ext cx="208429" cy="215153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30F4193-6EC4-8F9E-5EA7-74B1D0C9845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7778"/>
          <a:stretch>
            <a:fillRect/>
          </a:stretch>
        </p:blipFill>
        <p:spPr>
          <a:xfrm>
            <a:off x="0" y="0"/>
            <a:ext cx="12192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329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66189A-B8E3-4F09-62A0-1E3FD6692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52FC103-925C-15F5-547F-E9CB6F4EAE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5237E50-CEF5-CF88-23E8-4423FBEA3349}"/>
              </a:ext>
            </a:extLst>
          </p:cNvPr>
          <p:cNvSpPr txBox="1"/>
          <p:nvPr/>
        </p:nvSpPr>
        <p:spPr>
          <a:xfrm>
            <a:off x="1624292" y="3075057"/>
            <a:ext cx="89434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000" b="1" dirty="0">
                <a:solidFill>
                  <a:srgbClr val="4C4D4F"/>
                </a:solidFill>
                <a:latin typeface="Yekan Bakh" pitchFamily="2" charset="-78"/>
                <a:cs typeface="Yekan Bakh" pitchFamily="2" charset="-78"/>
              </a:rPr>
              <a:t>فصل سوم: </a:t>
            </a:r>
            <a:r>
              <a:rPr lang="fa-IR" sz="4000" b="1" dirty="0" err="1">
                <a:solidFill>
                  <a:srgbClr val="4C4D4F"/>
                </a:solidFill>
                <a:latin typeface="Yekan Bakh" pitchFamily="2" charset="-78"/>
                <a:cs typeface="Yekan Bakh" pitchFamily="2" charset="-78"/>
              </a:rPr>
              <a:t>شاخص‌های</a:t>
            </a:r>
            <a:r>
              <a:rPr lang="fa-IR" sz="4000" b="1" dirty="0">
                <a:solidFill>
                  <a:srgbClr val="4C4D4F"/>
                </a:solidFill>
                <a:latin typeface="Yekan Bakh" pitchFamily="2" charset="-78"/>
                <a:cs typeface="Yekan Bakh" pitchFamily="2" charset="-78"/>
              </a:rPr>
              <a:t> اعتباری </a:t>
            </a:r>
            <a:r>
              <a:rPr lang="fa-IR" sz="4000" b="1" dirty="0" err="1">
                <a:solidFill>
                  <a:srgbClr val="4C4D4F"/>
                </a:solidFill>
                <a:latin typeface="Yekan Bakh" pitchFamily="2" charset="-78"/>
                <a:cs typeface="Yekan Bakh" pitchFamily="2" charset="-78"/>
              </a:rPr>
              <a:t>استارتاپ</a:t>
            </a:r>
            <a:endParaRPr lang="en-US" sz="4000" b="1" dirty="0">
              <a:solidFill>
                <a:srgbClr val="4C4D4F"/>
              </a:solidFill>
              <a:latin typeface="Yekan Bakh" pitchFamily="2" charset="-78"/>
              <a:cs typeface="Yekan Bakh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26395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42DE83-6333-4CC3-8BB3-C2F7FC438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8AE0ABB-7BA3-FECA-5600-60D9160DE2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7778"/>
          <a:stretch>
            <a:fillRect/>
          </a:stretch>
        </p:blipFill>
        <p:spPr>
          <a:xfrm>
            <a:off x="0" y="0"/>
            <a:ext cx="12192000" cy="1524000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9C9C96F-96C1-1CC3-6600-CB3070795D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8742946"/>
              </p:ext>
            </p:extLst>
          </p:nvPr>
        </p:nvGraphicFramePr>
        <p:xfrm>
          <a:off x="466360" y="1524000"/>
          <a:ext cx="11259280" cy="284741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973531">
                  <a:extLst>
                    <a:ext uri="{9D8B030D-6E8A-4147-A177-3AD203B41FA5}">
                      <a16:colId xmlns:a16="http://schemas.microsoft.com/office/drawing/2014/main" val="2042637008"/>
                    </a:ext>
                  </a:extLst>
                </a:gridCol>
                <a:gridCol w="3097660">
                  <a:extLst>
                    <a:ext uri="{9D8B030D-6E8A-4147-A177-3AD203B41FA5}">
                      <a16:colId xmlns:a16="http://schemas.microsoft.com/office/drawing/2014/main" val="2477194973"/>
                    </a:ext>
                  </a:extLst>
                </a:gridCol>
                <a:gridCol w="1188089">
                  <a:extLst>
                    <a:ext uri="{9D8B030D-6E8A-4147-A177-3AD203B41FA5}">
                      <a16:colId xmlns:a16="http://schemas.microsoft.com/office/drawing/2014/main" val="1513948375"/>
                    </a:ext>
                  </a:extLst>
                </a:gridCol>
              </a:tblGrid>
              <a:tr h="652059">
                <a:tc gridSpan="2"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fa-IR" sz="2400" b="1" kern="1200" dirty="0">
                        <a:solidFill>
                          <a:srgbClr val="1741AE"/>
                        </a:solidFill>
                        <a:latin typeface="Yekan Bakh" pitchFamily="2" charset="-78"/>
                        <a:ea typeface="MS Gothic" panose="020B0609070205080204" pitchFamily="49" charset="-128"/>
                        <a:cs typeface="Yekan Bakh" pitchFamily="2" charset="-78"/>
                      </a:endParaRPr>
                    </a:p>
                    <a:p>
                      <a:pPr marL="0" algn="ctr" defTabSz="914400" rtl="1" eaLnBrk="1" latinLnBrk="0" hangingPunct="1"/>
                      <a:r>
                        <a:rPr lang="fa-IR" sz="2400" b="1" kern="1200" dirty="0" err="1">
                          <a:solidFill>
                            <a:srgbClr val="1741AE"/>
                          </a:solidFill>
                          <a:latin typeface="Yekan Bakh" pitchFamily="2" charset="-78"/>
                          <a:ea typeface="MS Gothic" panose="020B0609070205080204" pitchFamily="49" charset="-128"/>
                          <a:cs typeface="Yekan Bakh" pitchFamily="2" charset="-78"/>
                        </a:rPr>
                        <a:t>شاخص‌های</a:t>
                      </a:r>
                      <a:r>
                        <a:rPr lang="fa-IR" sz="2400" b="1" kern="1200" dirty="0">
                          <a:solidFill>
                            <a:srgbClr val="1741AE"/>
                          </a:solidFill>
                          <a:latin typeface="Yekan Bakh" pitchFamily="2" charset="-78"/>
                          <a:ea typeface="MS Gothic" panose="020B0609070205080204" pitchFamily="49" charset="-128"/>
                          <a:cs typeface="Yekan Bakh" pitchFamily="2" charset="-78"/>
                        </a:rPr>
                        <a:t> اعتباری </a:t>
                      </a:r>
                      <a:r>
                        <a:rPr lang="fa-IR" sz="2400" b="1" kern="1200" dirty="0" err="1">
                          <a:solidFill>
                            <a:srgbClr val="1741AE"/>
                          </a:solidFill>
                          <a:latin typeface="Yekan Bakh" pitchFamily="2" charset="-78"/>
                          <a:ea typeface="MS Gothic" panose="020B0609070205080204" pitchFamily="49" charset="-128"/>
                          <a:cs typeface="Yekan Bakh" pitchFamily="2" charset="-78"/>
                        </a:rPr>
                        <a:t>استارتاپ</a:t>
                      </a:r>
                      <a:endParaRPr lang="fa-IR" sz="2400" b="1" kern="1200" dirty="0">
                        <a:solidFill>
                          <a:srgbClr val="1741AE"/>
                        </a:solidFill>
                        <a:latin typeface="Yekan Bakh" pitchFamily="2" charset="-78"/>
                        <a:ea typeface="MS Gothic" panose="020B0609070205080204" pitchFamily="49" charset="-128"/>
                        <a:cs typeface="Yekan Bakh" pitchFamily="2" charset="-78"/>
                      </a:endParaRPr>
                    </a:p>
                    <a:p>
                      <a:pPr marL="0" algn="ctr" defTabSz="914400" rtl="1" eaLnBrk="1" latinLnBrk="0" hangingPunct="1"/>
                      <a:endParaRPr lang="en-US" sz="2400" b="1" kern="1200" dirty="0">
                        <a:solidFill>
                          <a:srgbClr val="1741AE"/>
                        </a:solidFill>
                        <a:latin typeface="Yekan Bakh" pitchFamily="2" charset="-78"/>
                        <a:ea typeface="MS Gothic" panose="020B0609070205080204" pitchFamily="49" charset="-128"/>
                        <a:cs typeface="Yekan Bakh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fa-IR" sz="2400" b="1" kern="1200" dirty="0">
                        <a:solidFill>
                          <a:srgbClr val="1741AE"/>
                        </a:solidFill>
                        <a:latin typeface="Yekan Bakh" pitchFamily="2" charset="-78"/>
                        <a:ea typeface="MS Gothic" panose="020B0609070205080204" pitchFamily="49" charset="-128"/>
                        <a:cs typeface="Yekan Bakh" pitchFamily="2" charset="-78"/>
                      </a:endParaRPr>
                    </a:p>
                    <a:p>
                      <a:pPr marL="0" algn="ctr" defTabSz="914400" rtl="1" eaLnBrk="1" latinLnBrk="0" hangingPunct="1"/>
                      <a:r>
                        <a:rPr lang="fa-IR" sz="2400" b="1" kern="1200" dirty="0">
                          <a:solidFill>
                            <a:srgbClr val="1741AE"/>
                          </a:solidFill>
                          <a:latin typeface="Yekan Bakh" pitchFamily="2" charset="-78"/>
                          <a:ea typeface="MS Gothic" panose="020B0609070205080204" pitchFamily="49" charset="-128"/>
                          <a:cs typeface="Yekan Bakh" pitchFamily="2" charset="-78"/>
                        </a:rPr>
                        <a:t>شماره</a:t>
                      </a:r>
                      <a:endParaRPr lang="en-US" sz="2400" b="1" kern="1200" dirty="0">
                        <a:solidFill>
                          <a:srgbClr val="1741AE"/>
                        </a:solidFill>
                        <a:latin typeface="Yekan Bakh" pitchFamily="2" charset="-78"/>
                        <a:ea typeface="MS Gothic" panose="020B0609070205080204" pitchFamily="49" charset="-128"/>
                        <a:cs typeface="Yekan Bakh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5246573"/>
                  </a:ext>
                </a:extLst>
              </a:tr>
              <a:tr h="552899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en-US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/>
                      <a:r>
                        <a:rPr lang="fa-IR" sz="1600" b="1" dirty="0">
                          <a:latin typeface="Yekan Bakh" pitchFamily="2" charset="-78"/>
                          <a:cs typeface="Yekan Bakh" pitchFamily="2" charset="-78"/>
                        </a:rPr>
                        <a:t>بزرگترین مشتری</a:t>
                      </a:r>
                      <a:endParaRPr lang="en-US" sz="1600" b="1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b="1" dirty="0">
                          <a:latin typeface="Yekan Bakh" pitchFamily="2" charset="-78"/>
                          <a:cs typeface="Yekan Bakh" pitchFamily="2" charset="-78"/>
                        </a:rPr>
                        <a:t>۱</a:t>
                      </a:r>
                      <a:endParaRPr lang="en-US" b="1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6570206"/>
                  </a:ext>
                </a:extLst>
              </a:tr>
              <a:tr h="552899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en-US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/>
                      <a:r>
                        <a:rPr lang="fa-IR" sz="1600" b="1" dirty="0">
                          <a:latin typeface="Yekan Bakh" pitchFamily="2" charset="-78"/>
                          <a:cs typeface="Yekan Bakh" pitchFamily="2" charset="-78"/>
                        </a:rPr>
                        <a:t>نرخ رشد فروش</a:t>
                      </a:r>
                      <a:endParaRPr lang="en-US" sz="1600" b="1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b="1" dirty="0">
                          <a:latin typeface="Yekan Bakh" pitchFamily="2" charset="-78"/>
                          <a:cs typeface="Yekan Bakh" pitchFamily="2" charset="-78"/>
                        </a:rPr>
                        <a:t>۲</a:t>
                      </a:r>
                      <a:endParaRPr lang="en-US" b="1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5810289"/>
                  </a:ext>
                </a:extLst>
              </a:tr>
              <a:tr h="552899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en-US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/>
                      <a:r>
                        <a:rPr lang="fa-IR" sz="1600" b="1" dirty="0">
                          <a:latin typeface="Yekan Bakh" pitchFamily="2" charset="-78"/>
                          <a:cs typeface="Yekan Bakh" pitchFamily="2" charset="-78"/>
                        </a:rPr>
                        <a:t>تعداد کاربران فعال </a:t>
                      </a:r>
                      <a:r>
                        <a:rPr lang="fa-IR" sz="1600" b="1" dirty="0" err="1">
                          <a:latin typeface="Yekan Bakh" pitchFamily="2" charset="-78"/>
                          <a:cs typeface="Yekan Bakh" pitchFamily="2" charset="-78"/>
                        </a:rPr>
                        <a:t>استارتاپ</a:t>
                      </a:r>
                      <a:r>
                        <a:rPr lang="fa-IR" sz="1600" b="1" dirty="0">
                          <a:latin typeface="Yekan Bakh" pitchFamily="2" charset="-78"/>
                          <a:cs typeface="Yekan Bakh" pitchFamily="2" charset="-78"/>
                        </a:rPr>
                        <a:t> شما</a:t>
                      </a:r>
                      <a:endParaRPr lang="en-US" sz="1600" b="1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fa-IR" b="1" dirty="0">
                          <a:latin typeface="Yekan Bakh" pitchFamily="2" charset="-78"/>
                          <a:cs typeface="Yekan Bakh" pitchFamily="2" charset="-78"/>
                        </a:rPr>
                        <a:t>۳</a:t>
                      </a:r>
                      <a:endParaRPr lang="en-US" b="1" dirty="0">
                        <a:latin typeface="Yekan Bakh" pitchFamily="2" charset="-78"/>
                        <a:cs typeface="Yekan Bakh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80034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93578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59C74-36B8-8C9F-FC49-5388900BC8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F0CC64A-25FC-D3EB-35B9-C2D67AE32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A9C3AA3-9AFE-7141-517D-7AEAA509D6A2}"/>
              </a:ext>
            </a:extLst>
          </p:cNvPr>
          <p:cNvSpPr txBox="1"/>
          <p:nvPr/>
        </p:nvSpPr>
        <p:spPr>
          <a:xfrm>
            <a:off x="1885950" y="3075057"/>
            <a:ext cx="8420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fa-IR" sz="4000" b="1" dirty="0">
                <a:solidFill>
                  <a:srgbClr val="4C4D4F"/>
                </a:solidFill>
                <a:latin typeface="Yekan Bakh" pitchFamily="2" charset="-78"/>
                <a:cs typeface="Yekan Bakh" pitchFamily="2" charset="-78"/>
              </a:rPr>
              <a:t>فصل چهارم: اعتبار تیم</a:t>
            </a:r>
            <a:endParaRPr lang="en-US" sz="4000" b="1" dirty="0">
              <a:solidFill>
                <a:srgbClr val="4C4D4F"/>
              </a:solidFill>
              <a:latin typeface="Yekan Bakh" pitchFamily="2" charset="-78"/>
              <a:cs typeface="Yekan Bakh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127556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2937</TotalTime>
  <Words>301</Words>
  <Application>Microsoft Macintosh PowerPoint</Application>
  <PresentationFormat>Widescreen</PresentationFormat>
  <Paragraphs>94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Yekan Bakh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Kimia</dc:creator>
  <cp:lastModifiedBy>Kimia</cp:lastModifiedBy>
  <cp:revision>8</cp:revision>
  <dcterms:created xsi:type="dcterms:W3CDTF">2026-08-06T06:05:45Z</dcterms:created>
  <dcterms:modified xsi:type="dcterms:W3CDTF">2026-08-14T13:37:56Z</dcterms:modified>
</cp:coreProperties>
</file>